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36" r:id="rId3"/>
    <p:sldId id="266" r:id="rId4"/>
    <p:sldId id="265" r:id="rId5"/>
    <p:sldId id="257" r:id="rId6"/>
    <p:sldId id="264" r:id="rId7"/>
    <p:sldId id="258" r:id="rId8"/>
    <p:sldId id="261" r:id="rId9"/>
    <p:sldId id="260" r:id="rId10"/>
    <p:sldId id="262" r:id="rId11"/>
    <p:sldId id="511" r:id="rId12"/>
    <p:sldId id="267" r:id="rId13"/>
    <p:sldId id="271" r:id="rId14"/>
    <p:sldId id="272" r:id="rId15"/>
    <p:sldId id="507" r:id="rId16"/>
    <p:sldId id="508" r:id="rId17"/>
    <p:sldId id="299" r:id="rId18"/>
    <p:sldId id="489" r:id="rId19"/>
    <p:sldId id="451" r:id="rId20"/>
    <p:sldId id="516" r:id="rId21"/>
    <p:sldId id="376" r:id="rId22"/>
    <p:sldId id="377" r:id="rId23"/>
    <p:sldId id="280" r:id="rId24"/>
    <p:sldId id="281" r:id="rId25"/>
    <p:sldId id="361" r:id="rId26"/>
    <p:sldId id="362" r:id="rId27"/>
    <p:sldId id="509" r:id="rId28"/>
    <p:sldId id="510" r:id="rId29"/>
    <p:sldId id="513" r:id="rId30"/>
    <p:sldId id="515" r:id="rId31"/>
    <p:sldId id="384" r:id="rId32"/>
    <p:sldId id="385" r:id="rId33"/>
    <p:sldId id="277" r:id="rId34"/>
    <p:sldId id="313" r:id="rId35"/>
    <p:sldId id="296" r:id="rId36"/>
    <p:sldId id="512" r:id="rId37"/>
    <p:sldId id="378" r:id="rId38"/>
    <p:sldId id="379" r:id="rId39"/>
    <p:sldId id="482" r:id="rId40"/>
    <p:sldId id="483" r:id="rId41"/>
    <p:sldId id="382" r:id="rId42"/>
    <p:sldId id="283" r:id="rId4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8"/>
    <p:restoredTop sz="94704"/>
  </p:normalViewPr>
  <p:slideViewPr>
    <p:cSldViewPr snapToGrid="0" snapToObjects="1">
      <p:cViewPr varScale="1">
        <p:scale>
          <a:sx n="89" d="100"/>
          <a:sy n="89" d="100"/>
        </p:scale>
        <p:origin x="896" y="1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784BE-499A-6F4A-AD11-8E7B4FDE2198}" type="datetimeFigureOut">
              <a:rPr lang="pt-BR" smtClean="0"/>
              <a:t>10/05/2022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A4375-AD5A-4A42-B2DF-C5AB4D0F1A3D}" type="slidenum">
              <a:rPr lang="pt-BR" smtClean="0"/>
              <a:t>‹nº›</a:t>
            </a:fld>
            <a:endParaRPr lang="pt-BR"/>
          </a:p>
        </p:txBody>
      </p:sp>
    </p:spTree>
    <p:extLst>
      <p:ext uri="{BB962C8B-B14F-4D97-AF65-F5344CB8AC3E}">
        <p14:creationId xmlns:p14="http://schemas.microsoft.com/office/powerpoint/2010/main" val="145768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D955E33-AE8F-6244-AB0E-C4BF2E39B9C9}" type="slidenum">
              <a:rPr lang="pt-BR" smtClean="0"/>
              <a:t>2</a:t>
            </a:fld>
            <a:endParaRPr lang="pt-BR"/>
          </a:p>
        </p:txBody>
      </p:sp>
    </p:spTree>
    <p:extLst>
      <p:ext uri="{BB962C8B-B14F-4D97-AF65-F5344CB8AC3E}">
        <p14:creationId xmlns:p14="http://schemas.microsoft.com/office/powerpoint/2010/main" val="105030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A94E48-6DB8-0D42-8D99-C9FA087C3546}"/>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1E16E810-EA63-2044-B8AE-41DEF75F3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5C6B315-351A-A44C-92F5-8117E43EB6C5}"/>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5" name="Espaço Reservado para Rodapé 4">
            <a:extLst>
              <a:ext uri="{FF2B5EF4-FFF2-40B4-BE49-F238E27FC236}">
                <a16:creationId xmlns:a16="http://schemas.microsoft.com/office/drawing/2014/main" id="{75B04C9F-21AF-EA41-8171-33E3551BF25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E39E14C-D198-F84B-998B-94D9F3B09983}"/>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1613062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0B3F8B-6CFE-7C40-BA0C-6EE224D8E942}"/>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580650E-CAB3-1D43-9348-8AAE905F2027}"/>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00DE77-4A20-9F4C-AAB4-E36F5CBC9C55}"/>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5" name="Espaço Reservado para Rodapé 4">
            <a:extLst>
              <a:ext uri="{FF2B5EF4-FFF2-40B4-BE49-F238E27FC236}">
                <a16:creationId xmlns:a16="http://schemas.microsoft.com/office/drawing/2014/main" id="{24272D60-0869-BA48-898D-B713F9A3A27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5FB58E-E8DC-2340-8211-BA97F8683692}"/>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3837187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A4D9747-32C7-B449-A243-C93211E14B9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A4A5B53-AE57-084A-B54B-522BAF2EC11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6EE2A7-D899-AF4C-9E27-19FE3696AE7B}"/>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5" name="Espaço Reservado para Rodapé 4">
            <a:extLst>
              <a:ext uri="{FF2B5EF4-FFF2-40B4-BE49-F238E27FC236}">
                <a16:creationId xmlns:a16="http://schemas.microsoft.com/office/drawing/2014/main" id="{CBC336DE-2957-8E47-93E1-C7FBDE6E53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0E1DD36-5350-5449-A80F-9881FA658C04}"/>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306209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4617A-86CB-BD43-B3DD-91F2BB9501C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1F62618-4905-6743-BB4A-D9E829524E7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FA8EAA6-7665-6045-AE3A-90450F31193C}"/>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5" name="Espaço Reservado para Rodapé 4">
            <a:extLst>
              <a:ext uri="{FF2B5EF4-FFF2-40B4-BE49-F238E27FC236}">
                <a16:creationId xmlns:a16="http://schemas.microsoft.com/office/drawing/2014/main" id="{A2B42701-0B31-2C45-BCD8-AC9A818AD39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51AB011-E94A-D349-8897-9E889A948C47}"/>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603334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340EF4-AF23-774A-9C7C-BC405850F905}"/>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A92BC7F-9D8A-1940-A3A1-E3594D031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48A2C8C-2634-E947-A1C0-4527060D2DC7}"/>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5" name="Espaço Reservado para Rodapé 4">
            <a:extLst>
              <a:ext uri="{FF2B5EF4-FFF2-40B4-BE49-F238E27FC236}">
                <a16:creationId xmlns:a16="http://schemas.microsoft.com/office/drawing/2014/main" id="{7DF1FBEE-820F-9341-A0A7-5EAEBDD9A32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348EFBB-FEEB-CF44-8FEF-9C2EC25E496D}"/>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846160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5A635-6CBB-3F4E-9B9E-87D89ED2A1B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42D28F3-B9CA-0D47-BEA5-418F36C7FDA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71145FC4-0C3C-B742-B984-2C11FBCA9440}"/>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933570C-54B8-2A4D-98F2-FED741AB1E5E}"/>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6" name="Espaço Reservado para Rodapé 5">
            <a:extLst>
              <a:ext uri="{FF2B5EF4-FFF2-40B4-BE49-F238E27FC236}">
                <a16:creationId xmlns:a16="http://schemas.microsoft.com/office/drawing/2014/main" id="{769C7EC5-5B9E-4146-A8A2-0C9A521CC08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BB41E1C-DC76-444D-B5A7-8A04146F8E21}"/>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228883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D2A29-9432-694B-93F5-5902BDF3391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9C82C5E-9AEC-5548-816A-7C2A3E8FB8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04FAEAD-EBE2-B24C-9D90-3D2B588F50D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4788C9D-2C9A-3041-8514-9258F9EE4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BA57D34-2DD7-8240-87E5-8F21B3B53B8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215EF08D-D7EB-6A49-920E-4DD0E515F7CB}"/>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8" name="Espaço Reservado para Rodapé 7">
            <a:extLst>
              <a:ext uri="{FF2B5EF4-FFF2-40B4-BE49-F238E27FC236}">
                <a16:creationId xmlns:a16="http://schemas.microsoft.com/office/drawing/2014/main" id="{4AE70FBB-A511-F642-8F58-36491EEBC86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80098EB-8A8F-EF47-8DD3-386A9FCF8755}"/>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140954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FCDC8F-9B85-574A-BFD1-B45930D7C38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523F3B3-2D23-4B41-85DB-38F0F108E9B1}"/>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4" name="Espaço Reservado para Rodapé 3">
            <a:extLst>
              <a:ext uri="{FF2B5EF4-FFF2-40B4-BE49-F238E27FC236}">
                <a16:creationId xmlns:a16="http://schemas.microsoft.com/office/drawing/2014/main" id="{3AB9B357-70DC-F24A-9A29-B0863BC2DAD4}"/>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EADDF34-0D5A-984A-A51E-FAB6F18943E2}"/>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1393569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8F43CB1-E0EB-EB44-9BFB-4A3E81228421}"/>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3" name="Espaço Reservado para Rodapé 2">
            <a:extLst>
              <a:ext uri="{FF2B5EF4-FFF2-40B4-BE49-F238E27FC236}">
                <a16:creationId xmlns:a16="http://schemas.microsoft.com/office/drawing/2014/main" id="{C04F765D-8E27-984D-8284-55480B1DC7B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16CC215-4F8A-0447-8E62-C8068934B2DB}"/>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3482755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47B647-0742-3047-956E-DA6E7D7282F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4329682-4EA0-A64B-AA80-5907D6F7B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E6D248A-5E0D-1349-9A35-86ED342DE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2535558-A9F6-0849-8E0C-B799320C9190}"/>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6" name="Espaço Reservado para Rodapé 5">
            <a:extLst>
              <a:ext uri="{FF2B5EF4-FFF2-40B4-BE49-F238E27FC236}">
                <a16:creationId xmlns:a16="http://schemas.microsoft.com/office/drawing/2014/main" id="{A17F66BB-62E2-9B47-BC85-6F59D48F8C1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D71592A-CE5C-7340-B798-74956B6A18C3}"/>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3540797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8BB1D-5A9C-284E-8211-E95A70B05C7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38EA608-00A4-0C41-AB2E-2918D98B97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A0982A2-8AA6-4840-A0C7-2EEEFC923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6049772-483C-AF43-B487-10065817350D}"/>
              </a:ext>
            </a:extLst>
          </p:cNvPr>
          <p:cNvSpPr>
            <a:spLocks noGrp="1"/>
          </p:cNvSpPr>
          <p:nvPr>
            <p:ph type="dt" sz="half" idx="10"/>
          </p:nvPr>
        </p:nvSpPr>
        <p:spPr/>
        <p:txBody>
          <a:bodyPr/>
          <a:lstStyle/>
          <a:p>
            <a:fld id="{9D97FF1D-DE6D-6248-A426-E99191C837C6}" type="datetimeFigureOut">
              <a:rPr lang="pt-BR" smtClean="0"/>
              <a:t>10/05/2022</a:t>
            </a:fld>
            <a:endParaRPr lang="pt-BR"/>
          </a:p>
        </p:txBody>
      </p:sp>
      <p:sp>
        <p:nvSpPr>
          <p:cNvPr id="6" name="Espaço Reservado para Rodapé 5">
            <a:extLst>
              <a:ext uri="{FF2B5EF4-FFF2-40B4-BE49-F238E27FC236}">
                <a16:creationId xmlns:a16="http://schemas.microsoft.com/office/drawing/2014/main" id="{E7957058-6376-E946-9272-BBF150B7DBC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36CCA0D-F2BF-B44E-AFAC-3FDAC3B53A1C}"/>
              </a:ext>
            </a:extLst>
          </p:cNvPr>
          <p:cNvSpPr>
            <a:spLocks noGrp="1"/>
          </p:cNvSpPr>
          <p:nvPr>
            <p:ph type="sldNum" sz="quarter" idx="12"/>
          </p:nvPr>
        </p:nvSpPr>
        <p:spPr/>
        <p:txBody>
          <a:bodyPr/>
          <a:lstStyle/>
          <a:p>
            <a:fld id="{400EF89C-04F6-3840-9D46-D845631AD8E7}" type="slidenum">
              <a:rPr lang="pt-BR" smtClean="0"/>
              <a:t>‹nº›</a:t>
            </a:fld>
            <a:endParaRPr lang="pt-BR"/>
          </a:p>
        </p:txBody>
      </p:sp>
    </p:spTree>
    <p:extLst>
      <p:ext uri="{BB962C8B-B14F-4D97-AF65-F5344CB8AC3E}">
        <p14:creationId xmlns:p14="http://schemas.microsoft.com/office/powerpoint/2010/main" val="2090546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8DF80CD-0FB6-3444-B59F-70CB78EE5F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C0C77DAB-4179-9B40-880D-1200ECD109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9B50BC9-10D0-E641-B676-09A8AF894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7FF1D-DE6D-6248-A426-E99191C837C6}" type="datetimeFigureOut">
              <a:rPr lang="pt-BR" smtClean="0"/>
              <a:t>10/05/2022</a:t>
            </a:fld>
            <a:endParaRPr lang="pt-BR"/>
          </a:p>
        </p:txBody>
      </p:sp>
      <p:sp>
        <p:nvSpPr>
          <p:cNvPr id="5" name="Espaço Reservado para Rodapé 4">
            <a:extLst>
              <a:ext uri="{FF2B5EF4-FFF2-40B4-BE49-F238E27FC236}">
                <a16:creationId xmlns:a16="http://schemas.microsoft.com/office/drawing/2014/main" id="{2ADBA871-30FC-3942-BC5A-826994963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7CC00FDA-8328-5941-B200-236FF2D2D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EF89C-04F6-3840-9D46-D845631AD8E7}" type="slidenum">
              <a:rPr lang="pt-BR" smtClean="0"/>
              <a:t>‹nº›</a:t>
            </a:fld>
            <a:endParaRPr lang="pt-BR"/>
          </a:p>
        </p:txBody>
      </p:sp>
    </p:spTree>
    <p:extLst>
      <p:ext uri="{BB962C8B-B14F-4D97-AF65-F5344CB8AC3E}">
        <p14:creationId xmlns:p14="http://schemas.microsoft.com/office/powerpoint/2010/main" val="4174288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0CFFB-147E-2445-99E1-5E3DA8C8B270}"/>
              </a:ext>
            </a:extLst>
          </p:cNvPr>
          <p:cNvSpPr>
            <a:spLocks noGrp="1"/>
          </p:cNvSpPr>
          <p:nvPr>
            <p:ph type="ctrTitle"/>
          </p:nvPr>
        </p:nvSpPr>
        <p:spPr/>
        <p:txBody>
          <a:bodyPr/>
          <a:lstStyle/>
          <a:p>
            <a:r>
              <a:rPr lang="pt-BR" dirty="0"/>
              <a:t>Desafio dos Residentes 2022</a:t>
            </a:r>
          </a:p>
        </p:txBody>
      </p:sp>
      <p:sp>
        <p:nvSpPr>
          <p:cNvPr id="3" name="Subtítulo 2">
            <a:extLst>
              <a:ext uri="{FF2B5EF4-FFF2-40B4-BE49-F238E27FC236}">
                <a16:creationId xmlns:a16="http://schemas.microsoft.com/office/drawing/2014/main" id="{B6B494DD-1550-3C4F-934E-A3718634FBD0}"/>
              </a:ext>
            </a:extLst>
          </p:cNvPr>
          <p:cNvSpPr>
            <a:spLocks noGrp="1"/>
          </p:cNvSpPr>
          <p:nvPr>
            <p:ph type="subTitle" idx="1"/>
          </p:nvPr>
        </p:nvSpPr>
        <p:spPr/>
        <p:txBody>
          <a:bodyPr/>
          <a:lstStyle/>
          <a:p>
            <a:r>
              <a:rPr lang="pt-BR" dirty="0"/>
              <a:t>Atividade </a:t>
            </a:r>
            <a:r>
              <a:rPr lang="pt-BR" dirty="0" err="1"/>
              <a:t>I</a:t>
            </a:r>
            <a:endParaRPr lang="pt-BR" dirty="0"/>
          </a:p>
        </p:txBody>
      </p:sp>
    </p:spTree>
    <p:extLst>
      <p:ext uri="{BB962C8B-B14F-4D97-AF65-F5344CB8AC3E}">
        <p14:creationId xmlns:p14="http://schemas.microsoft.com/office/powerpoint/2010/main" val="388037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9CB5BF-ECEB-174B-BB51-14B28AC84DC2}"/>
              </a:ext>
            </a:extLst>
          </p:cNvPr>
          <p:cNvSpPr>
            <a:spLocks noGrp="1"/>
          </p:cNvSpPr>
          <p:nvPr>
            <p:ph type="title"/>
          </p:nvPr>
        </p:nvSpPr>
        <p:spPr/>
        <p:txBody>
          <a:bodyPr/>
          <a:lstStyle/>
          <a:p>
            <a:pPr algn="ctr"/>
            <a:r>
              <a:rPr lang="pt-BR" dirty="0"/>
              <a:t>Doença Arterial Coronariana 500</a:t>
            </a:r>
          </a:p>
        </p:txBody>
      </p:sp>
      <p:sp>
        <p:nvSpPr>
          <p:cNvPr id="3" name="Espaço Reservado para Conteúdo 2">
            <a:extLst>
              <a:ext uri="{FF2B5EF4-FFF2-40B4-BE49-F238E27FC236}">
                <a16:creationId xmlns:a16="http://schemas.microsoft.com/office/drawing/2014/main" id="{A27E0DC1-B4DE-EC4D-ABA7-8C9C84D89D73}"/>
              </a:ext>
            </a:extLst>
          </p:cNvPr>
          <p:cNvSpPr>
            <a:spLocks noGrp="1"/>
          </p:cNvSpPr>
          <p:nvPr>
            <p:ph idx="1"/>
          </p:nvPr>
        </p:nvSpPr>
        <p:spPr/>
        <p:txBody>
          <a:bodyPr/>
          <a:lstStyle/>
          <a:p>
            <a:pPr marL="0" indent="0">
              <a:buNone/>
            </a:pPr>
            <a:r>
              <a:rPr lang="pt-BR" dirty="0">
                <a:solidFill>
                  <a:srgbClr val="002060"/>
                </a:solidFill>
              </a:rPr>
              <a:t>Usando guias convencionais de pressão, o processo de medida de </a:t>
            </a:r>
            <a:r>
              <a:rPr lang="pt-BR" dirty="0" err="1">
                <a:solidFill>
                  <a:srgbClr val="002060"/>
                </a:solidFill>
              </a:rPr>
              <a:t>iFR</a:t>
            </a:r>
            <a:r>
              <a:rPr lang="pt-BR" dirty="0">
                <a:solidFill>
                  <a:srgbClr val="002060"/>
                </a:solidFill>
              </a:rPr>
              <a:t> é similar ao do FFR, porém sem a necessidade de vasodilatadores</a:t>
            </a:r>
            <a:endParaRPr lang="pt-BR" sz="6000" dirty="0">
              <a:solidFill>
                <a:srgbClr val="002060"/>
              </a:solidFill>
            </a:endParaRPr>
          </a:p>
          <a:p>
            <a:pPr marL="0" indent="0">
              <a:buNone/>
            </a:pPr>
            <a:r>
              <a:rPr lang="pt-BR" dirty="0" err="1"/>
              <a:t>iFR</a:t>
            </a:r>
            <a:r>
              <a:rPr lang="pt-BR" dirty="0"/>
              <a:t> e FFR</a:t>
            </a:r>
            <a:br>
              <a:rPr lang="pt-BR" dirty="0"/>
            </a:br>
            <a:r>
              <a:rPr lang="pt-BR" dirty="0" err="1"/>
              <a:t>Ref</a:t>
            </a:r>
            <a:r>
              <a:rPr lang="pt-BR" dirty="0"/>
              <a:t> </a:t>
            </a:r>
            <a:r>
              <a:rPr lang="pt-BR" dirty="0" err="1"/>
              <a:t>Braunwald</a:t>
            </a:r>
            <a:r>
              <a:rPr lang="pt-BR" dirty="0"/>
              <a:t> 11th </a:t>
            </a:r>
            <a:r>
              <a:rPr lang="pt-BR" dirty="0" err="1"/>
              <a:t>edition</a:t>
            </a:r>
            <a:r>
              <a:rPr lang="pt-BR" dirty="0"/>
              <a:t> </a:t>
            </a:r>
            <a:r>
              <a:rPr lang="pt-BR" dirty="0" err="1"/>
              <a:t>pg</a:t>
            </a:r>
            <a:r>
              <a:rPr lang="pt-BR" dirty="0"/>
              <a:t> 1054</a:t>
            </a:r>
            <a:br>
              <a:rPr lang="pt-BR" dirty="0"/>
            </a:br>
            <a:endParaRPr lang="pt-BR" dirty="0"/>
          </a:p>
          <a:p>
            <a:pPr marL="0" indent="0">
              <a:buNone/>
            </a:pPr>
            <a:endParaRPr lang="pt-BR" dirty="0"/>
          </a:p>
        </p:txBody>
      </p:sp>
    </p:spTree>
    <p:extLst>
      <p:ext uri="{BB962C8B-B14F-4D97-AF65-F5344CB8AC3E}">
        <p14:creationId xmlns:p14="http://schemas.microsoft.com/office/powerpoint/2010/main" val="56128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normAutofit/>
          </a:bodyPr>
          <a:lstStyle/>
          <a:p>
            <a:r>
              <a:rPr lang="pt-BR" dirty="0"/>
              <a:t>Doença </a:t>
            </a:r>
            <a:r>
              <a:rPr lang="pt-BR" dirty="0" err="1"/>
              <a:t>Orovalvar</a:t>
            </a:r>
            <a:r>
              <a:rPr lang="pt-BR" dirty="0"/>
              <a:t> e Congênitas 200</a:t>
            </a:r>
          </a:p>
        </p:txBody>
      </p:sp>
      <p:sp>
        <p:nvSpPr>
          <p:cNvPr id="4" name="Retângulo 3">
            <a:extLst>
              <a:ext uri="{FF2B5EF4-FFF2-40B4-BE49-F238E27FC236}">
                <a16:creationId xmlns:a16="http://schemas.microsoft.com/office/drawing/2014/main" id="{B08FE2C7-83AF-F043-A14A-CC9F0F0C31FC}"/>
              </a:ext>
            </a:extLst>
          </p:cNvPr>
          <p:cNvSpPr/>
          <p:nvPr/>
        </p:nvSpPr>
        <p:spPr>
          <a:xfrm>
            <a:off x="0" y="1598030"/>
            <a:ext cx="11472597" cy="2445862"/>
          </a:xfrm>
          <a:prstGeom prst="rect">
            <a:avLst/>
          </a:prstGeom>
        </p:spPr>
        <p:txBody>
          <a:bodyPr wrap="square">
            <a:spAutoFit/>
          </a:bodyPr>
          <a:lstStyle/>
          <a:p>
            <a:pPr marL="457189" indent="-457189" algn="just">
              <a:lnSpc>
                <a:spcPct val="107000"/>
              </a:lnSpc>
              <a:buFont typeface="+mj-lt"/>
              <a:buAutoNum type="arabicPeriod"/>
            </a:pPr>
            <a:r>
              <a:rPr lang="pt-BR" sz="2400" dirty="0">
                <a:latin typeface="Calibri" panose="020F0502020204030204" pitchFamily="34" charset="0"/>
                <a:ea typeface="Calibri" panose="020F0502020204030204" pitchFamily="34" charset="0"/>
                <a:cs typeface="Times New Roman" panose="02020603050405020304" pitchFamily="18" charset="0"/>
              </a:rPr>
              <a:t>Constituem critérios de gravidade no exame clínico de um paciente com estenose aórtica </a:t>
            </a:r>
            <a:r>
              <a:rPr lang="pt-BR" sz="2400" b="1" i="1" dirty="0">
                <a:latin typeface="Calibri" panose="020F0502020204030204" pitchFamily="34" charset="0"/>
                <a:ea typeface="Calibri" panose="020F0502020204030204" pitchFamily="34" charset="0"/>
                <a:cs typeface="Times New Roman" panose="02020603050405020304" pitchFamily="18" charset="0"/>
              </a:rPr>
              <a:t>exceto</a:t>
            </a:r>
            <a:r>
              <a:rPr lang="pt-BR" sz="2400" dirty="0">
                <a:latin typeface="Calibri" panose="020F0502020204030204" pitchFamily="34" charset="0"/>
                <a:ea typeface="Calibri" panose="020F0502020204030204" pitchFamily="34" charset="0"/>
                <a:cs typeface="Times New Roman" panose="02020603050405020304" pitchFamily="18" charset="0"/>
              </a:rPr>
              <a:t>: </a:t>
            </a:r>
          </a:p>
          <a:p>
            <a:pPr marL="457189" indent="-457189" algn="just">
              <a:lnSpc>
                <a:spcPct val="107000"/>
              </a:lnSpc>
              <a:buFont typeface="+mj-lt"/>
              <a:buAutoNum type="alphaUcPeriod"/>
            </a:pPr>
            <a:r>
              <a:rPr lang="pt-BR" sz="2400" dirty="0">
                <a:latin typeface="Calibri" panose="020F0502020204030204" pitchFamily="34" charset="0"/>
                <a:ea typeface="Calibri" panose="020F0502020204030204" pitchFamily="34" charset="0"/>
                <a:cs typeface="Times New Roman" panose="02020603050405020304" pitchFamily="18" charset="0"/>
              </a:rPr>
              <a:t>pulso arterial de baixa amplitude</a:t>
            </a:r>
          </a:p>
          <a:p>
            <a:pPr marL="457189" indent="-457189" algn="just">
              <a:lnSpc>
                <a:spcPct val="107000"/>
              </a:lnSpc>
              <a:buFont typeface="+mj-lt"/>
              <a:buAutoNum type="alphaUcPeriod"/>
            </a:pPr>
            <a:r>
              <a:rPr lang="pt-BR"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sopro sistólico de curta duração (</a:t>
            </a:r>
            <a:r>
              <a:rPr lang="pt-BR" sz="24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protosistólico</a:t>
            </a:r>
            <a:r>
              <a:rPr lang="pt-BR"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p>
          <a:p>
            <a:pPr marL="457189" indent="-457189" algn="just">
              <a:lnSpc>
                <a:spcPct val="107000"/>
              </a:lnSpc>
              <a:buFont typeface="+mj-lt"/>
              <a:buAutoNum type="alphaUcPeriod"/>
            </a:pPr>
            <a:r>
              <a:rPr lang="pt-BR" sz="2400" dirty="0">
                <a:latin typeface="Calibri" panose="020F0502020204030204" pitchFamily="34" charset="0"/>
                <a:ea typeface="Calibri" panose="020F0502020204030204" pitchFamily="34" charset="0"/>
                <a:cs typeface="Times New Roman" panose="02020603050405020304" pitchFamily="18" charset="0"/>
              </a:rPr>
              <a:t>redução da pressão arterial sistólica</a:t>
            </a:r>
          </a:p>
          <a:p>
            <a:pPr marL="457189" indent="-457189" algn="just">
              <a:lnSpc>
                <a:spcPct val="107000"/>
              </a:lnSpc>
              <a:spcAft>
                <a:spcPts val="1067"/>
              </a:spcAft>
              <a:buFont typeface="+mj-lt"/>
              <a:buAutoNum type="alphaUcPeriod"/>
            </a:pPr>
            <a:r>
              <a:rPr lang="pt-BR" sz="2400" dirty="0">
                <a:latin typeface="Calibri" panose="020F0502020204030204" pitchFamily="34" charset="0"/>
                <a:ea typeface="Calibri" panose="020F0502020204030204" pitchFamily="34" charset="0"/>
                <a:cs typeface="Times New Roman" panose="02020603050405020304" pitchFamily="18" charset="0"/>
              </a:rPr>
              <a:t>desdobramento paradoxal da segunda bulha</a:t>
            </a:r>
          </a:p>
        </p:txBody>
      </p:sp>
    </p:spTree>
    <p:extLst>
      <p:ext uri="{BB962C8B-B14F-4D97-AF65-F5344CB8AC3E}">
        <p14:creationId xmlns:p14="http://schemas.microsoft.com/office/powerpoint/2010/main" val="2254414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normAutofit/>
          </a:bodyPr>
          <a:lstStyle/>
          <a:p>
            <a:pPr algn="ctr"/>
            <a:r>
              <a:rPr lang="pt-BR" dirty="0"/>
              <a:t>Doença </a:t>
            </a:r>
            <a:r>
              <a:rPr lang="pt-BR" dirty="0" err="1"/>
              <a:t>Orovalvar</a:t>
            </a:r>
            <a:r>
              <a:rPr lang="pt-BR" dirty="0"/>
              <a:t> e Congênitas 200</a:t>
            </a:r>
          </a:p>
        </p:txBody>
      </p:sp>
      <p:sp>
        <p:nvSpPr>
          <p:cNvPr id="4" name="Retângulo 3">
            <a:extLst>
              <a:ext uri="{FF2B5EF4-FFF2-40B4-BE49-F238E27FC236}">
                <a16:creationId xmlns:a16="http://schemas.microsoft.com/office/drawing/2014/main" id="{867F2285-CDB8-C744-A332-1E5095A81BE7}"/>
              </a:ext>
            </a:extLst>
          </p:cNvPr>
          <p:cNvSpPr/>
          <p:nvPr/>
        </p:nvSpPr>
        <p:spPr>
          <a:xfrm>
            <a:off x="815413" y="1993179"/>
            <a:ext cx="9889099" cy="2841034"/>
          </a:xfrm>
          <a:prstGeom prst="rect">
            <a:avLst/>
          </a:prstGeom>
        </p:spPr>
        <p:txBody>
          <a:bodyPr wrap="square">
            <a:spAutoFit/>
          </a:bodyPr>
          <a:lstStyle/>
          <a:p>
            <a:pPr marL="609585" algn="just">
              <a:lnSpc>
                <a:spcPct val="107000"/>
              </a:lnSpc>
              <a:spcAft>
                <a:spcPts val="1067"/>
              </a:spcAft>
            </a:pPr>
            <a:r>
              <a:rPr lang="pt-BR" sz="2400" dirty="0">
                <a:latin typeface="Calibri" panose="020F0502020204030204" pitchFamily="34" charset="0"/>
                <a:ea typeface="Calibri" panose="020F0502020204030204" pitchFamily="34" charset="0"/>
                <a:cs typeface="Times New Roman" panose="02020603050405020304" pitchFamily="18" charset="0"/>
              </a:rPr>
              <a:t>Resposta: B. O pulso arterial na estenose aórtica grave é de baixa amplitude e de duração prolongada (</a:t>
            </a:r>
            <a:r>
              <a:rPr lang="pt-BR" sz="2400" dirty="0" err="1">
                <a:latin typeface="Calibri" panose="020F0502020204030204" pitchFamily="34" charset="0"/>
                <a:ea typeface="Calibri" panose="020F0502020204030204" pitchFamily="34" charset="0"/>
                <a:cs typeface="Times New Roman" panose="02020603050405020304" pitchFamily="18" charset="0"/>
              </a:rPr>
              <a:t>Parvus</a:t>
            </a:r>
            <a:r>
              <a:rPr lang="pt-BR" sz="2400" dirty="0">
                <a:latin typeface="Calibri" panose="020F0502020204030204" pitchFamily="34" charset="0"/>
                <a:ea typeface="Calibri" panose="020F0502020204030204" pitchFamily="34" charset="0"/>
                <a:cs typeface="Times New Roman" panose="02020603050405020304" pitchFamily="18" charset="0"/>
              </a:rPr>
              <a:t> e </a:t>
            </a:r>
            <a:r>
              <a:rPr lang="pt-BR" sz="2400" dirty="0" err="1">
                <a:latin typeface="Calibri" panose="020F0502020204030204" pitchFamily="34" charset="0"/>
                <a:ea typeface="Calibri" panose="020F0502020204030204" pitchFamily="34" charset="0"/>
                <a:cs typeface="Times New Roman" panose="02020603050405020304" pitchFamily="18" charset="0"/>
              </a:rPr>
              <a:t>Tardus</a:t>
            </a:r>
            <a:r>
              <a:rPr lang="pt-BR" sz="2400" dirty="0">
                <a:latin typeface="Calibri" panose="020F0502020204030204" pitchFamily="34" charset="0"/>
                <a:ea typeface="Calibri" panose="020F0502020204030204" pitchFamily="34" charset="0"/>
                <a:cs typeface="Times New Roman" panose="02020603050405020304" pitchFamily="18" charset="0"/>
              </a:rPr>
              <a:t>) decorrente da redução do volume sistólico e do prolongamento do tempo de ejeção, sendo este último também responsável pela duração prolongada do sopro sistólico (</a:t>
            </a:r>
            <a:r>
              <a:rPr lang="pt-BR" sz="2400" dirty="0" err="1">
                <a:latin typeface="Calibri" panose="020F0502020204030204" pitchFamily="34" charset="0"/>
                <a:ea typeface="Calibri" panose="020F0502020204030204" pitchFamily="34" charset="0"/>
                <a:cs typeface="Times New Roman" panose="02020603050405020304" pitchFamily="18" charset="0"/>
              </a:rPr>
              <a:t>holosistólico</a:t>
            </a:r>
            <a:r>
              <a:rPr lang="pt-BR" sz="2400" dirty="0">
                <a:latin typeface="Calibri" panose="020F0502020204030204" pitchFamily="34" charset="0"/>
                <a:ea typeface="Calibri" panose="020F0502020204030204" pitchFamily="34" charset="0"/>
                <a:cs typeface="Times New Roman" panose="02020603050405020304" pitchFamily="18" charset="0"/>
              </a:rPr>
              <a:t> e gradiente VE/Ao durante toda a sístole) e do desdobramento paradoxal da segunda bulha (atraso no fechamento da válvula aórtica).</a:t>
            </a:r>
          </a:p>
        </p:txBody>
      </p:sp>
    </p:spTree>
    <p:extLst>
      <p:ext uri="{BB962C8B-B14F-4D97-AF65-F5344CB8AC3E}">
        <p14:creationId xmlns:p14="http://schemas.microsoft.com/office/powerpoint/2010/main" val="227103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normAutofit/>
          </a:bodyPr>
          <a:lstStyle/>
          <a:p>
            <a:pPr algn="ctr"/>
            <a:r>
              <a:rPr lang="pt-BR" dirty="0"/>
              <a:t>Doença </a:t>
            </a:r>
            <a:r>
              <a:rPr lang="pt-BR" dirty="0" err="1"/>
              <a:t>Orovalvar</a:t>
            </a:r>
            <a:r>
              <a:rPr lang="pt-BR" dirty="0"/>
              <a:t> e Congênitas 300</a:t>
            </a:r>
          </a:p>
        </p:txBody>
      </p:sp>
      <p:sp>
        <p:nvSpPr>
          <p:cNvPr id="4" name="Retângulo 3">
            <a:extLst>
              <a:ext uri="{FF2B5EF4-FFF2-40B4-BE49-F238E27FC236}">
                <a16:creationId xmlns:a16="http://schemas.microsoft.com/office/drawing/2014/main" id="{45D5BC7D-3090-894C-877A-7D8820F0659D}"/>
              </a:ext>
            </a:extLst>
          </p:cNvPr>
          <p:cNvSpPr/>
          <p:nvPr/>
        </p:nvSpPr>
        <p:spPr>
          <a:xfrm>
            <a:off x="47328" y="1028734"/>
            <a:ext cx="12097344" cy="4154984"/>
          </a:xfrm>
          <a:prstGeom prst="rect">
            <a:avLst/>
          </a:prstGeom>
        </p:spPr>
        <p:txBody>
          <a:bodyPr wrap="square">
            <a:spAutoFit/>
          </a:bodyPr>
          <a:lstStyle/>
          <a:p>
            <a:pPr>
              <a:buNone/>
            </a:pPr>
            <a:r>
              <a:rPr lang="pt-BR" sz="2400" dirty="0">
                <a:latin typeface="Arial" pitchFamily="34" charset="0"/>
                <a:cs typeface="Arial" pitchFamily="34" charset="0"/>
              </a:rPr>
              <a:t> Em qual das seguintes pacientes a gravidez esta absolutamente contraindicada?</a:t>
            </a:r>
          </a:p>
          <a:p>
            <a:pPr>
              <a:buNone/>
            </a:pPr>
            <a:endParaRPr lang="pt-BR" sz="2400" dirty="0">
              <a:latin typeface="Arial" pitchFamily="34" charset="0"/>
              <a:cs typeface="Arial" pitchFamily="34" charset="0"/>
            </a:endParaRPr>
          </a:p>
          <a:p>
            <a:pPr>
              <a:buNone/>
            </a:pPr>
            <a:endParaRPr lang="pt-BR" sz="2400" dirty="0">
              <a:latin typeface="Arial" pitchFamily="34" charset="0"/>
              <a:cs typeface="Arial" pitchFamily="34" charset="0"/>
            </a:endParaRPr>
          </a:p>
          <a:p>
            <a:pPr marL="457189" indent="-457189">
              <a:buFont typeface="+mj-lt"/>
              <a:buAutoNum type="alphaLcParenR"/>
            </a:pPr>
            <a:r>
              <a:rPr lang="pt-BR" sz="2400" dirty="0">
                <a:latin typeface="Arial" pitchFamily="34" charset="0"/>
                <a:cs typeface="Arial" pitchFamily="34" charset="0"/>
              </a:rPr>
              <a:t>Paciente de 20 anos com Síndrome de </a:t>
            </a:r>
            <a:r>
              <a:rPr lang="pt-BR" sz="2400" dirty="0" err="1">
                <a:latin typeface="Arial" pitchFamily="34" charset="0"/>
                <a:cs typeface="Arial" pitchFamily="34" charset="0"/>
              </a:rPr>
              <a:t>Marfan</a:t>
            </a:r>
            <a:r>
              <a:rPr lang="pt-BR" sz="2400" dirty="0">
                <a:latin typeface="Arial" pitchFamily="34" charset="0"/>
                <a:cs typeface="Arial" pitchFamily="34" charset="0"/>
              </a:rPr>
              <a:t> e diâmetro da aorta ascendente de 38mm.</a:t>
            </a:r>
          </a:p>
          <a:p>
            <a:pPr marL="457189" indent="-457189">
              <a:buFont typeface="+mj-lt"/>
              <a:buAutoNum type="alphaLcParenR"/>
            </a:pPr>
            <a:r>
              <a:rPr lang="pt-BR" sz="2400" dirty="0">
                <a:latin typeface="Arial" pitchFamily="34" charset="0"/>
                <a:cs typeface="Arial" pitchFamily="34" charset="0"/>
              </a:rPr>
              <a:t>Paciente de 20 anos com anomalia de </a:t>
            </a:r>
            <a:r>
              <a:rPr lang="pt-BR" sz="2400" dirty="0" err="1">
                <a:latin typeface="Arial" pitchFamily="34" charset="0"/>
                <a:cs typeface="Arial" pitchFamily="34" charset="0"/>
              </a:rPr>
              <a:t>Ebstein</a:t>
            </a:r>
            <a:r>
              <a:rPr lang="pt-BR" sz="2400" dirty="0">
                <a:latin typeface="Arial" pitchFamily="34" charset="0"/>
                <a:cs typeface="Arial" pitchFamily="34" charset="0"/>
              </a:rPr>
              <a:t>, Dilatação cardíaca grave e insuficiência tricúspide.</a:t>
            </a:r>
          </a:p>
          <a:p>
            <a:pPr marL="457189" indent="-457189">
              <a:buFont typeface="+mj-lt"/>
              <a:buAutoNum type="alphaLcParenR"/>
            </a:pPr>
            <a:r>
              <a:rPr lang="pt-BR" sz="2400" dirty="0">
                <a:solidFill>
                  <a:srgbClr val="FF0000"/>
                </a:solidFill>
                <a:latin typeface="Arial" pitchFamily="34" charset="0"/>
                <a:cs typeface="Arial" pitchFamily="34" charset="0"/>
              </a:rPr>
              <a:t>Paciente de 20 anos com CIV não corrigida e Hipertensão arterial pulmonar de 80mmHg</a:t>
            </a:r>
          </a:p>
          <a:p>
            <a:pPr marL="457189" indent="-457189">
              <a:buFont typeface="+mj-lt"/>
              <a:buAutoNum type="alphaLcParenR"/>
            </a:pPr>
            <a:r>
              <a:rPr lang="pt-BR" sz="2400" dirty="0">
                <a:latin typeface="Arial" pitchFamily="34" charset="0"/>
                <a:cs typeface="Arial" pitchFamily="34" charset="0"/>
              </a:rPr>
              <a:t>Paciente de 20 anos com Tetralogia de </a:t>
            </a:r>
            <a:r>
              <a:rPr lang="pt-BR" sz="2400" dirty="0" err="1">
                <a:latin typeface="Arial" pitchFamily="34" charset="0"/>
                <a:cs typeface="Arial" pitchFamily="34" charset="0"/>
              </a:rPr>
              <a:t>Fallot</a:t>
            </a:r>
            <a:r>
              <a:rPr lang="pt-BR" sz="2400" dirty="0">
                <a:latin typeface="Arial" pitchFamily="34" charset="0"/>
                <a:cs typeface="Arial" pitchFamily="34" charset="0"/>
              </a:rPr>
              <a:t> operada aos  5 anos, com CIV residual e insuficiência pulmonar importante.</a:t>
            </a:r>
          </a:p>
        </p:txBody>
      </p:sp>
    </p:spTree>
    <p:extLst>
      <p:ext uri="{BB962C8B-B14F-4D97-AF65-F5344CB8AC3E}">
        <p14:creationId xmlns:p14="http://schemas.microsoft.com/office/powerpoint/2010/main" val="501810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normAutofit/>
          </a:bodyPr>
          <a:lstStyle/>
          <a:p>
            <a:pPr algn="ctr"/>
            <a:r>
              <a:rPr lang="pt-BR" dirty="0"/>
              <a:t>Doença </a:t>
            </a:r>
            <a:r>
              <a:rPr lang="pt-BR" dirty="0" err="1"/>
              <a:t>Orovalvar</a:t>
            </a:r>
            <a:r>
              <a:rPr lang="pt-BR" dirty="0"/>
              <a:t> e Congênitas 300</a:t>
            </a:r>
          </a:p>
        </p:txBody>
      </p:sp>
      <p:sp>
        <p:nvSpPr>
          <p:cNvPr id="4" name="Retângulo 3">
            <a:extLst>
              <a:ext uri="{FF2B5EF4-FFF2-40B4-BE49-F238E27FC236}">
                <a16:creationId xmlns:a16="http://schemas.microsoft.com/office/drawing/2014/main" id="{A1BD9544-B276-A046-9D33-BF06AD6F533E}"/>
              </a:ext>
            </a:extLst>
          </p:cNvPr>
          <p:cNvSpPr/>
          <p:nvPr/>
        </p:nvSpPr>
        <p:spPr>
          <a:xfrm>
            <a:off x="201555" y="1412777"/>
            <a:ext cx="11788891" cy="4278287"/>
          </a:xfrm>
          <a:prstGeom prst="rect">
            <a:avLst/>
          </a:prstGeom>
        </p:spPr>
        <p:txBody>
          <a:bodyPr wrap="square">
            <a:spAutoFit/>
          </a:bodyPr>
          <a:lstStyle/>
          <a:p>
            <a:r>
              <a:rPr lang="pt-BR" sz="2400" dirty="0">
                <a:latin typeface="Arial" pitchFamily="34" charset="0"/>
                <a:cs typeface="Arial" pitchFamily="34" charset="0"/>
              </a:rPr>
              <a:t>Mulheres portadoras de </a:t>
            </a:r>
            <a:r>
              <a:rPr lang="pt-BR" sz="2400" dirty="0" err="1">
                <a:latin typeface="Arial" pitchFamily="34" charset="0"/>
                <a:cs typeface="Arial" pitchFamily="34" charset="0"/>
              </a:rPr>
              <a:t>Eisenmenger</a:t>
            </a:r>
            <a:r>
              <a:rPr lang="pt-BR" sz="2400" dirty="0">
                <a:latin typeface="Arial" pitchFamily="34" charset="0"/>
                <a:cs typeface="Arial" pitchFamily="34" charset="0"/>
              </a:rPr>
              <a:t> possuem risco extremamente alto de complicações e morte na gravidez e no período </a:t>
            </a:r>
            <a:r>
              <a:rPr lang="pt-BR" sz="2400" dirty="0" err="1">
                <a:latin typeface="Arial" pitchFamily="34" charset="0"/>
                <a:cs typeface="Arial" pitchFamily="34" charset="0"/>
              </a:rPr>
              <a:t>periparto</a:t>
            </a:r>
            <a:r>
              <a:rPr lang="pt-BR" sz="2400" dirty="0">
                <a:latin typeface="Arial" pitchFamily="34" charset="0"/>
                <a:cs typeface="Arial" pitchFamily="34" charset="0"/>
              </a:rPr>
              <a:t>. </a:t>
            </a:r>
          </a:p>
          <a:p>
            <a:r>
              <a:rPr lang="pt-BR" sz="2400" dirty="0">
                <a:latin typeface="Arial" pitchFamily="34" charset="0"/>
                <a:cs typeface="Arial" pitchFamily="34" charset="0"/>
              </a:rPr>
              <a:t>No caso de </a:t>
            </a:r>
            <a:r>
              <a:rPr lang="pt-BR" sz="2400" dirty="0" err="1">
                <a:latin typeface="Arial" pitchFamily="34" charset="0"/>
                <a:cs typeface="Arial" pitchFamily="34" charset="0"/>
              </a:rPr>
              <a:t>Marfan</a:t>
            </a:r>
            <a:r>
              <a:rPr lang="pt-BR" sz="2400" dirty="0">
                <a:latin typeface="Arial" pitchFamily="34" charset="0"/>
                <a:cs typeface="Arial" pitchFamily="34" charset="0"/>
              </a:rPr>
              <a:t>, a paciente pode apresentar dissecção aórtica, mas geralmente </a:t>
            </a:r>
            <a:r>
              <a:rPr lang="pt-BR" sz="2400" dirty="0" err="1">
                <a:latin typeface="Arial" pitchFamily="34" charset="0"/>
                <a:cs typeface="Arial" pitchFamily="34" charset="0"/>
              </a:rPr>
              <a:t>qdo</a:t>
            </a:r>
            <a:r>
              <a:rPr lang="pt-BR" sz="2400" dirty="0">
                <a:latin typeface="Arial" pitchFamily="34" charset="0"/>
                <a:cs typeface="Arial" pitchFamily="34" charset="0"/>
              </a:rPr>
              <a:t> a aorta tem mais de 40 mm. </a:t>
            </a:r>
          </a:p>
          <a:p>
            <a:r>
              <a:rPr lang="pt-BR" sz="2400" dirty="0">
                <a:latin typeface="Arial" pitchFamily="34" charset="0"/>
                <a:cs typeface="Arial" pitchFamily="34" charset="0"/>
              </a:rPr>
              <a:t>No caso do </a:t>
            </a:r>
            <a:r>
              <a:rPr lang="pt-BR" sz="2400" dirty="0" err="1">
                <a:latin typeface="Arial" pitchFamily="34" charset="0"/>
                <a:cs typeface="Arial" pitchFamily="34" charset="0"/>
              </a:rPr>
              <a:t>Ebstein</a:t>
            </a:r>
            <a:r>
              <a:rPr lang="pt-BR" sz="2400" dirty="0">
                <a:latin typeface="Arial" pitchFamily="34" charset="0"/>
                <a:cs typeface="Arial" pitchFamily="34" charset="0"/>
              </a:rPr>
              <a:t>, há risco de complicações cardíacas, mas a gravidez não está absolutamente contraindicada.</a:t>
            </a:r>
          </a:p>
          <a:p>
            <a:r>
              <a:rPr lang="pt-BR" sz="2400" dirty="0">
                <a:latin typeface="Arial" pitchFamily="34" charset="0"/>
                <a:cs typeface="Arial" pitchFamily="34" charset="0"/>
              </a:rPr>
              <a:t>No caso de </a:t>
            </a:r>
            <a:r>
              <a:rPr lang="pt-BR" sz="2400" dirty="0" err="1">
                <a:latin typeface="Arial" pitchFamily="34" charset="0"/>
                <a:cs typeface="Arial" pitchFamily="34" charset="0"/>
              </a:rPr>
              <a:t>T</a:t>
            </a:r>
            <a:r>
              <a:rPr lang="pt-BR" sz="2400" dirty="0">
                <a:latin typeface="Arial" pitchFamily="34" charset="0"/>
                <a:cs typeface="Arial" pitchFamily="34" charset="0"/>
              </a:rPr>
              <a:t> </a:t>
            </a:r>
            <a:r>
              <a:rPr lang="pt-BR" sz="2400" dirty="0" err="1">
                <a:latin typeface="Arial" pitchFamily="34" charset="0"/>
                <a:cs typeface="Arial" pitchFamily="34" charset="0"/>
              </a:rPr>
              <a:t>Fallot</a:t>
            </a:r>
            <a:r>
              <a:rPr lang="pt-BR" sz="2400" dirty="0">
                <a:latin typeface="Arial" pitchFamily="34" charset="0"/>
                <a:cs typeface="Arial" pitchFamily="34" charset="0"/>
              </a:rPr>
              <a:t>, a paciente tem risco de complicações, mas não está absolutamente contraindicada a gravidez.</a:t>
            </a:r>
          </a:p>
          <a:p>
            <a:endParaRPr lang="pt-BR" sz="2667" dirty="0"/>
          </a:p>
          <a:p>
            <a:r>
              <a:rPr lang="pt-BR" sz="2667" dirty="0" err="1">
                <a:latin typeface="Arial" pitchFamily="34" charset="0"/>
                <a:cs typeface="Arial" pitchFamily="34" charset="0"/>
              </a:rPr>
              <a:t>Braunwald’s</a:t>
            </a:r>
            <a:r>
              <a:rPr lang="pt-BR" sz="2667" dirty="0">
                <a:latin typeface="Arial" pitchFamily="34" charset="0"/>
                <a:cs typeface="Arial" pitchFamily="34" charset="0"/>
              </a:rPr>
              <a:t> Heart </a:t>
            </a:r>
            <a:r>
              <a:rPr lang="pt-BR" sz="2667" dirty="0" err="1">
                <a:latin typeface="Arial" pitchFamily="34" charset="0"/>
                <a:cs typeface="Arial" pitchFamily="34" charset="0"/>
              </a:rPr>
              <a:t>Disease</a:t>
            </a:r>
            <a:r>
              <a:rPr lang="pt-BR" sz="2667" dirty="0">
                <a:latin typeface="Arial" pitchFamily="34" charset="0"/>
                <a:cs typeface="Arial" pitchFamily="34" charset="0"/>
              </a:rPr>
              <a:t> 11ª edição</a:t>
            </a:r>
          </a:p>
          <a:p>
            <a:pPr>
              <a:buNone/>
            </a:pPr>
            <a:r>
              <a:rPr lang="en-US" sz="2667" dirty="0">
                <a:latin typeface="Arial" pitchFamily="34" charset="0"/>
                <a:cs typeface="Arial" pitchFamily="34" charset="0"/>
              </a:rPr>
              <a:t>               cap 75. Congenital heart disease in the adult and adolescents</a:t>
            </a:r>
            <a:endParaRPr lang="pt-BR" sz="2667" dirty="0">
              <a:latin typeface="Arial" pitchFamily="34" charset="0"/>
              <a:cs typeface="Arial" pitchFamily="34" charset="0"/>
            </a:endParaRPr>
          </a:p>
        </p:txBody>
      </p:sp>
    </p:spTree>
    <p:extLst>
      <p:ext uri="{BB962C8B-B14F-4D97-AF65-F5344CB8AC3E}">
        <p14:creationId xmlns:p14="http://schemas.microsoft.com/office/powerpoint/2010/main" val="362173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Doença</a:t>
            </a:r>
            <a:r>
              <a:rPr lang="en-US" dirty="0"/>
              <a:t> </a:t>
            </a:r>
            <a:r>
              <a:rPr lang="en-US" dirty="0" err="1"/>
              <a:t>Orovalvar</a:t>
            </a:r>
            <a:r>
              <a:rPr lang="en-US" dirty="0"/>
              <a:t> e </a:t>
            </a:r>
            <a:r>
              <a:rPr lang="en-US" dirty="0" err="1"/>
              <a:t>Congênitas</a:t>
            </a:r>
            <a:r>
              <a:rPr lang="en-US" dirty="0"/>
              <a:t> 400</a:t>
            </a:r>
          </a:p>
        </p:txBody>
      </p:sp>
      <p:pic>
        <p:nvPicPr>
          <p:cNvPr id="4" name="Content Placeholder 3"/>
          <p:cNvPicPr>
            <a:picLocks noGrp="1" noChangeAspect="1"/>
          </p:cNvPicPr>
          <p:nvPr>
            <p:ph idx="1"/>
          </p:nvPr>
        </p:nvPicPr>
        <p:blipFill rotWithShape="1">
          <a:blip r:embed="rId2"/>
          <a:srcRect l="261" r="-199"/>
          <a:stretch/>
        </p:blipFill>
        <p:spPr>
          <a:xfrm>
            <a:off x="5557295" y="1614688"/>
            <a:ext cx="2098256" cy="2289872"/>
          </a:xfrm>
        </p:spPr>
      </p:pic>
      <p:pic>
        <p:nvPicPr>
          <p:cNvPr id="5" name="Picture 4"/>
          <p:cNvPicPr>
            <a:picLocks noChangeAspect="1"/>
          </p:cNvPicPr>
          <p:nvPr/>
        </p:nvPicPr>
        <p:blipFill>
          <a:blip r:embed="rId3"/>
          <a:stretch>
            <a:fillRect/>
          </a:stretch>
        </p:blipFill>
        <p:spPr>
          <a:xfrm>
            <a:off x="5428314" y="4256177"/>
            <a:ext cx="2536606" cy="1902454"/>
          </a:xfrm>
          <a:prstGeom prst="rect">
            <a:avLst/>
          </a:prstGeom>
        </p:spPr>
      </p:pic>
      <p:pic>
        <p:nvPicPr>
          <p:cNvPr id="6" name="Picture 5"/>
          <p:cNvPicPr>
            <a:picLocks noChangeAspect="1"/>
          </p:cNvPicPr>
          <p:nvPr/>
        </p:nvPicPr>
        <p:blipFill>
          <a:blip r:embed="rId4"/>
          <a:stretch>
            <a:fillRect/>
          </a:stretch>
        </p:blipFill>
        <p:spPr>
          <a:xfrm>
            <a:off x="7964921" y="1614689"/>
            <a:ext cx="2548053" cy="2082123"/>
          </a:xfrm>
          <a:prstGeom prst="rect">
            <a:avLst/>
          </a:prstGeom>
        </p:spPr>
      </p:pic>
      <p:pic>
        <p:nvPicPr>
          <p:cNvPr id="7" name="Picture 6"/>
          <p:cNvPicPr>
            <a:picLocks noChangeAspect="1"/>
          </p:cNvPicPr>
          <p:nvPr/>
        </p:nvPicPr>
        <p:blipFill>
          <a:blip r:embed="rId5"/>
          <a:stretch>
            <a:fillRect/>
          </a:stretch>
        </p:blipFill>
        <p:spPr>
          <a:xfrm>
            <a:off x="8214590" y="4146173"/>
            <a:ext cx="2155763" cy="2111668"/>
          </a:xfrm>
          <a:prstGeom prst="rect">
            <a:avLst/>
          </a:prstGeom>
        </p:spPr>
      </p:pic>
      <p:sp>
        <p:nvSpPr>
          <p:cNvPr id="8" name="TextBox 7"/>
          <p:cNvSpPr txBox="1"/>
          <p:nvPr/>
        </p:nvSpPr>
        <p:spPr>
          <a:xfrm>
            <a:off x="5685652" y="1694057"/>
            <a:ext cx="267883" cy="369332"/>
          </a:xfrm>
          <a:prstGeom prst="rect">
            <a:avLst/>
          </a:prstGeom>
          <a:solidFill>
            <a:schemeClr val="bg1"/>
          </a:solidFill>
        </p:spPr>
        <p:txBody>
          <a:bodyPr wrap="square" rtlCol="0">
            <a:spAutoFit/>
          </a:bodyPr>
          <a:lstStyle/>
          <a:p>
            <a:r>
              <a:rPr lang="en-US" dirty="0"/>
              <a:t>1</a:t>
            </a:r>
          </a:p>
        </p:txBody>
      </p:sp>
      <p:sp>
        <p:nvSpPr>
          <p:cNvPr id="10" name="Rectangle 9"/>
          <p:cNvSpPr/>
          <p:nvPr/>
        </p:nvSpPr>
        <p:spPr>
          <a:xfrm>
            <a:off x="8063759" y="1711438"/>
            <a:ext cx="301660" cy="369332"/>
          </a:xfrm>
          <a:prstGeom prst="rect">
            <a:avLst/>
          </a:prstGeom>
          <a:solidFill>
            <a:srgbClr val="FFFFFF"/>
          </a:solidFill>
        </p:spPr>
        <p:txBody>
          <a:bodyPr wrap="none">
            <a:spAutoFit/>
          </a:bodyPr>
          <a:lstStyle/>
          <a:p>
            <a:r>
              <a:rPr lang="en-US" dirty="0"/>
              <a:t>2</a:t>
            </a:r>
          </a:p>
        </p:txBody>
      </p:sp>
      <p:sp>
        <p:nvSpPr>
          <p:cNvPr id="11" name="Rectangle 10"/>
          <p:cNvSpPr/>
          <p:nvPr/>
        </p:nvSpPr>
        <p:spPr>
          <a:xfrm>
            <a:off x="5517933" y="4345467"/>
            <a:ext cx="301660" cy="369332"/>
          </a:xfrm>
          <a:prstGeom prst="rect">
            <a:avLst/>
          </a:prstGeom>
          <a:solidFill>
            <a:srgbClr val="FFFFFF"/>
          </a:solidFill>
        </p:spPr>
        <p:txBody>
          <a:bodyPr wrap="none">
            <a:spAutoFit/>
          </a:bodyPr>
          <a:lstStyle/>
          <a:p>
            <a:r>
              <a:rPr lang="en-US" dirty="0"/>
              <a:t>3</a:t>
            </a:r>
          </a:p>
        </p:txBody>
      </p:sp>
      <p:sp>
        <p:nvSpPr>
          <p:cNvPr id="12" name="Rectangle 11"/>
          <p:cNvSpPr/>
          <p:nvPr/>
        </p:nvSpPr>
        <p:spPr>
          <a:xfrm>
            <a:off x="8306412" y="4256177"/>
            <a:ext cx="301660" cy="369332"/>
          </a:xfrm>
          <a:prstGeom prst="rect">
            <a:avLst/>
          </a:prstGeom>
          <a:solidFill>
            <a:srgbClr val="FFFFFF"/>
          </a:solidFill>
        </p:spPr>
        <p:txBody>
          <a:bodyPr wrap="none">
            <a:spAutoFit/>
          </a:bodyPr>
          <a:lstStyle/>
          <a:p>
            <a:r>
              <a:rPr lang="en-US" dirty="0"/>
              <a:t>4</a:t>
            </a:r>
          </a:p>
        </p:txBody>
      </p:sp>
      <p:sp>
        <p:nvSpPr>
          <p:cNvPr id="13" name="TextBox 12"/>
          <p:cNvSpPr txBox="1"/>
          <p:nvPr/>
        </p:nvSpPr>
        <p:spPr>
          <a:xfrm>
            <a:off x="1881179" y="1508017"/>
            <a:ext cx="3403111" cy="2285241"/>
          </a:xfrm>
          <a:prstGeom prst="rect">
            <a:avLst/>
          </a:prstGeom>
          <a:noFill/>
        </p:spPr>
        <p:txBody>
          <a:bodyPr wrap="square" rtlCol="0">
            <a:spAutoFit/>
          </a:bodyPr>
          <a:lstStyle/>
          <a:p>
            <a:pPr lvl="1"/>
            <a:r>
              <a:rPr lang="en-US" dirty="0" err="1"/>
              <a:t>Correlacione</a:t>
            </a:r>
            <a:r>
              <a:rPr lang="en-US" dirty="0"/>
              <a:t> as </a:t>
            </a:r>
            <a:r>
              <a:rPr lang="en-US" dirty="0" err="1"/>
              <a:t>doenças</a:t>
            </a:r>
            <a:r>
              <a:rPr lang="en-US" dirty="0"/>
              <a:t> </a:t>
            </a:r>
            <a:r>
              <a:rPr lang="en-US" dirty="0" err="1"/>
              <a:t>cardíacas</a:t>
            </a:r>
            <a:r>
              <a:rPr lang="en-US" dirty="0"/>
              <a:t> com as </a:t>
            </a:r>
            <a:r>
              <a:rPr lang="en-US" dirty="0" err="1"/>
              <a:t>imagens</a:t>
            </a:r>
            <a:r>
              <a:rPr lang="en-US" dirty="0"/>
              <a:t>:</a:t>
            </a:r>
          </a:p>
          <a:p>
            <a:pPr lvl="1">
              <a:lnSpc>
                <a:spcPct val="150000"/>
              </a:lnSpc>
            </a:pPr>
            <a:r>
              <a:rPr lang="en-US" dirty="0"/>
              <a:t>A- </a:t>
            </a:r>
            <a:r>
              <a:rPr lang="en-US" dirty="0" err="1"/>
              <a:t>Estenose</a:t>
            </a:r>
            <a:r>
              <a:rPr lang="en-US" dirty="0"/>
              <a:t> Mitral</a:t>
            </a:r>
          </a:p>
          <a:p>
            <a:pPr lvl="1">
              <a:lnSpc>
                <a:spcPct val="150000"/>
              </a:lnSpc>
            </a:pPr>
            <a:r>
              <a:rPr lang="en-US" dirty="0"/>
              <a:t>B- </a:t>
            </a:r>
            <a:r>
              <a:rPr lang="en-US" dirty="0" err="1"/>
              <a:t>Insuficiência</a:t>
            </a:r>
            <a:r>
              <a:rPr lang="en-US" dirty="0"/>
              <a:t> </a:t>
            </a:r>
            <a:r>
              <a:rPr lang="en-US" dirty="0" err="1"/>
              <a:t>Aórtica</a:t>
            </a:r>
            <a:endParaRPr lang="en-US" dirty="0"/>
          </a:p>
          <a:p>
            <a:pPr lvl="1">
              <a:lnSpc>
                <a:spcPct val="150000"/>
              </a:lnSpc>
            </a:pPr>
            <a:r>
              <a:rPr lang="en-US" dirty="0"/>
              <a:t>C- </a:t>
            </a:r>
            <a:r>
              <a:rPr lang="en-US" dirty="0" err="1"/>
              <a:t>Defeito</a:t>
            </a:r>
            <a:r>
              <a:rPr lang="en-US" dirty="0"/>
              <a:t> de </a:t>
            </a:r>
            <a:r>
              <a:rPr lang="en-US" dirty="0" err="1"/>
              <a:t>Septo</a:t>
            </a:r>
            <a:r>
              <a:rPr lang="en-US" dirty="0"/>
              <a:t> Atrial</a:t>
            </a:r>
          </a:p>
          <a:p>
            <a:pPr lvl="1">
              <a:lnSpc>
                <a:spcPct val="150000"/>
              </a:lnSpc>
            </a:pPr>
            <a:r>
              <a:rPr lang="en-US" dirty="0"/>
              <a:t>D- </a:t>
            </a:r>
            <a:r>
              <a:rPr lang="en-US" dirty="0" err="1"/>
              <a:t>Derrame</a:t>
            </a:r>
            <a:r>
              <a:rPr lang="en-US" dirty="0"/>
              <a:t> </a:t>
            </a:r>
            <a:r>
              <a:rPr lang="en-US" dirty="0" err="1"/>
              <a:t>Pericárdico</a:t>
            </a:r>
            <a:endParaRPr lang="en-US" dirty="0"/>
          </a:p>
        </p:txBody>
      </p:sp>
      <p:sp>
        <p:nvSpPr>
          <p:cNvPr id="14" name="TextBox 13"/>
          <p:cNvSpPr txBox="1"/>
          <p:nvPr/>
        </p:nvSpPr>
        <p:spPr>
          <a:xfrm>
            <a:off x="1981201" y="4146174"/>
            <a:ext cx="3303089" cy="1711366"/>
          </a:xfrm>
          <a:prstGeom prst="rect">
            <a:avLst/>
          </a:prstGeom>
          <a:noFill/>
        </p:spPr>
        <p:txBody>
          <a:bodyPr wrap="square" rtlCol="0">
            <a:spAutoFit/>
          </a:bodyPr>
          <a:lstStyle/>
          <a:p>
            <a:pPr marL="342900" indent="-342900">
              <a:lnSpc>
                <a:spcPct val="150000"/>
              </a:lnSpc>
              <a:buFont typeface="+mj-lt"/>
              <a:buAutoNum type="alphaLcParenR"/>
            </a:pPr>
            <a:r>
              <a:rPr lang="en-US" dirty="0"/>
              <a:t>1B 2C 3D 4A</a:t>
            </a:r>
          </a:p>
          <a:p>
            <a:pPr marL="342900" indent="-342900">
              <a:lnSpc>
                <a:spcPct val="150000"/>
              </a:lnSpc>
              <a:buFont typeface="+mj-lt"/>
              <a:buAutoNum type="alphaLcParenR"/>
            </a:pPr>
            <a:r>
              <a:rPr lang="en-US" dirty="0">
                <a:solidFill>
                  <a:srgbClr val="FF0000"/>
                </a:solidFill>
              </a:rPr>
              <a:t>1A 2D 3B 4C</a:t>
            </a:r>
            <a:endParaRPr lang="en-US" dirty="0"/>
          </a:p>
          <a:p>
            <a:pPr marL="342900" indent="-342900">
              <a:lnSpc>
                <a:spcPct val="150000"/>
              </a:lnSpc>
              <a:buFont typeface="+mj-lt"/>
              <a:buAutoNum type="alphaLcParenR"/>
            </a:pPr>
            <a:r>
              <a:rPr lang="en-US" dirty="0"/>
              <a:t>1C 2D 3B 4A</a:t>
            </a:r>
          </a:p>
          <a:p>
            <a:pPr marL="342900" indent="-342900">
              <a:lnSpc>
                <a:spcPct val="150000"/>
              </a:lnSpc>
              <a:buFont typeface="+mj-lt"/>
              <a:buAutoNum type="alphaLcParenR"/>
            </a:pPr>
            <a:r>
              <a:rPr lang="en-US" dirty="0"/>
              <a:t>1A 2D 3C 4B</a:t>
            </a:r>
          </a:p>
        </p:txBody>
      </p:sp>
    </p:spTree>
    <p:extLst>
      <p:ext uri="{BB962C8B-B14F-4D97-AF65-F5344CB8AC3E}">
        <p14:creationId xmlns:p14="http://schemas.microsoft.com/office/powerpoint/2010/main" val="2252939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Doença</a:t>
            </a:r>
            <a:r>
              <a:rPr lang="en-US" dirty="0"/>
              <a:t> </a:t>
            </a:r>
            <a:r>
              <a:rPr lang="en-US" dirty="0" err="1"/>
              <a:t>Orovalvar</a:t>
            </a:r>
            <a:r>
              <a:rPr lang="en-US" dirty="0"/>
              <a:t> e </a:t>
            </a:r>
            <a:r>
              <a:rPr lang="en-US" dirty="0" err="1"/>
              <a:t>Congênitas</a:t>
            </a:r>
            <a:r>
              <a:rPr lang="en-US" dirty="0"/>
              <a:t> 400</a:t>
            </a:r>
          </a:p>
        </p:txBody>
      </p:sp>
      <p:pic>
        <p:nvPicPr>
          <p:cNvPr id="4" name="Content Placeholder 3"/>
          <p:cNvPicPr>
            <a:picLocks noGrp="1" noChangeAspect="1"/>
          </p:cNvPicPr>
          <p:nvPr>
            <p:ph idx="1"/>
          </p:nvPr>
        </p:nvPicPr>
        <p:blipFill rotWithShape="1">
          <a:blip r:embed="rId2"/>
          <a:srcRect l="261" r="-199"/>
          <a:stretch/>
        </p:blipFill>
        <p:spPr>
          <a:xfrm>
            <a:off x="5517933" y="1540541"/>
            <a:ext cx="2098256" cy="2289872"/>
          </a:xfrm>
        </p:spPr>
      </p:pic>
      <p:pic>
        <p:nvPicPr>
          <p:cNvPr id="5" name="Picture 4"/>
          <p:cNvPicPr>
            <a:picLocks noChangeAspect="1"/>
          </p:cNvPicPr>
          <p:nvPr/>
        </p:nvPicPr>
        <p:blipFill>
          <a:blip r:embed="rId3"/>
          <a:stretch>
            <a:fillRect/>
          </a:stretch>
        </p:blipFill>
        <p:spPr>
          <a:xfrm>
            <a:off x="5428314" y="4256177"/>
            <a:ext cx="2536606" cy="1902454"/>
          </a:xfrm>
          <a:prstGeom prst="rect">
            <a:avLst/>
          </a:prstGeom>
        </p:spPr>
      </p:pic>
      <p:pic>
        <p:nvPicPr>
          <p:cNvPr id="6" name="Picture 5"/>
          <p:cNvPicPr>
            <a:picLocks noChangeAspect="1"/>
          </p:cNvPicPr>
          <p:nvPr/>
        </p:nvPicPr>
        <p:blipFill>
          <a:blip r:embed="rId4"/>
          <a:stretch>
            <a:fillRect/>
          </a:stretch>
        </p:blipFill>
        <p:spPr>
          <a:xfrm>
            <a:off x="7964921" y="1614689"/>
            <a:ext cx="2548053" cy="2082123"/>
          </a:xfrm>
          <a:prstGeom prst="rect">
            <a:avLst/>
          </a:prstGeom>
        </p:spPr>
      </p:pic>
      <p:pic>
        <p:nvPicPr>
          <p:cNvPr id="7" name="Picture 6"/>
          <p:cNvPicPr>
            <a:picLocks noChangeAspect="1"/>
          </p:cNvPicPr>
          <p:nvPr/>
        </p:nvPicPr>
        <p:blipFill>
          <a:blip r:embed="rId5"/>
          <a:stretch>
            <a:fillRect/>
          </a:stretch>
        </p:blipFill>
        <p:spPr>
          <a:xfrm>
            <a:off x="8214590" y="4146173"/>
            <a:ext cx="2155763" cy="2111668"/>
          </a:xfrm>
          <a:prstGeom prst="rect">
            <a:avLst/>
          </a:prstGeom>
        </p:spPr>
      </p:pic>
      <p:sp>
        <p:nvSpPr>
          <p:cNvPr id="8" name="TextBox 7"/>
          <p:cNvSpPr txBox="1"/>
          <p:nvPr/>
        </p:nvSpPr>
        <p:spPr>
          <a:xfrm>
            <a:off x="5685652" y="1694057"/>
            <a:ext cx="267883" cy="369332"/>
          </a:xfrm>
          <a:prstGeom prst="rect">
            <a:avLst/>
          </a:prstGeom>
          <a:solidFill>
            <a:schemeClr val="bg1"/>
          </a:solidFill>
        </p:spPr>
        <p:txBody>
          <a:bodyPr wrap="square" rtlCol="0">
            <a:spAutoFit/>
          </a:bodyPr>
          <a:lstStyle/>
          <a:p>
            <a:r>
              <a:rPr lang="en-US" dirty="0"/>
              <a:t>1</a:t>
            </a:r>
          </a:p>
        </p:txBody>
      </p:sp>
      <p:sp>
        <p:nvSpPr>
          <p:cNvPr id="10" name="Rectangle 9"/>
          <p:cNvSpPr/>
          <p:nvPr/>
        </p:nvSpPr>
        <p:spPr>
          <a:xfrm>
            <a:off x="8063759" y="1711438"/>
            <a:ext cx="301660" cy="369332"/>
          </a:xfrm>
          <a:prstGeom prst="rect">
            <a:avLst/>
          </a:prstGeom>
          <a:solidFill>
            <a:srgbClr val="FFFFFF"/>
          </a:solidFill>
        </p:spPr>
        <p:txBody>
          <a:bodyPr wrap="none">
            <a:spAutoFit/>
          </a:bodyPr>
          <a:lstStyle/>
          <a:p>
            <a:r>
              <a:rPr lang="en-US" dirty="0"/>
              <a:t>2</a:t>
            </a:r>
          </a:p>
        </p:txBody>
      </p:sp>
      <p:sp>
        <p:nvSpPr>
          <p:cNvPr id="11" name="Rectangle 10"/>
          <p:cNvSpPr/>
          <p:nvPr/>
        </p:nvSpPr>
        <p:spPr>
          <a:xfrm>
            <a:off x="5517933" y="4345467"/>
            <a:ext cx="301660" cy="369332"/>
          </a:xfrm>
          <a:prstGeom prst="rect">
            <a:avLst/>
          </a:prstGeom>
          <a:solidFill>
            <a:srgbClr val="FFFFFF"/>
          </a:solidFill>
        </p:spPr>
        <p:txBody>
          <a:bodyPr wrap="none">
            <a:spAutoFit/>
          </a:bodyPr>
          <a:lstStyle/>
          <a:p>
            <a:r>
              <a:rPr lang="en-US" dirty="0"/>
              <a:t>3</a:t>
            </a:r>
          </a:p>
        </p:txBody>
      </p:sp>
      <p:sp>
        <p:nvSpPr>
          <p:cNvPr id="12" name="Rectangle 11"/>
          <p:cNvSpPr/>
          <p:nvPr/>
        </p:nvSpPr>
        <p:spPr>
          <a:xfrm>
            <a:off x="8306412" y="4256177"/>
            <a:ext cx="301660" cy="369332"/>
          </a:xfrm>
          <a:prstGeom prst="rect">
            <a:avLst/>
          </a:prstGeom>
          <a:solidFill>
            <a:srgbClr val="FFFFFF"/>
          </a:solidFill>
        </p:spPr>
        <p:txBody>
          <a:bodyPr wrap="none">
            <a:spAutoFit/>
          </a:bodyPr>
          <a:lstStyle/>
          <a:p>
            <a:r>
              <a:rPr lang="en-US" dirty="0"/>
              <a:t>4</a:t>
            </a:r>
          </a:p>
        </p:txBody>
      </p:sp>
      <p:sp>
        <p:nvSpPr>
          <p:cNvPr id="3" name="TextBox 2"/>
          <p:cNvSpPr txBox="1"/>
          <p:nvPr/>
        </p:nvSpPr>
        <p:spPr>
          <a:xfrm>
            <a:off x="2056581" y="1614688"/>
            <a:ext cx="2720258" cy="4524316"/>
          </a:xfrm>
          <a:prstGeom prst="rect">
            <a:avLst/>
          </a:prstGeom>
          <a:noFill/>
        </p:spPr>
        <p:txBody>
          <a:bodyPr wrap="square" rtlCol="0">
            <a:spAutoFit/>
          </a:bodyPr>
          <a:lstStyle/>
          <a:p>
            <a:r>
              <a:rPr lang="en-US" dirty="0"/>
              <a:t>1. </a:t>
            </a:r>
            <a:r>
              <a:rPr lang="en-US" dirty="0" err="1"/>
              <a:t>Estenose</a:t>
            </a:r>
            <a:r>
              <a:rPr lang="en-US" dirty="0"/>
              <a:t> mitral – </a:t>
            </a:r>
            <a:r>
              <a:rPr lang="en-US" dirty="0" err="1"/>
              <a:t>aumento</a:t>
            </a:r>
            <a:r>
              <a:rPr lang="en-US" dirty="0"/>
              <a:t> do AE e </a:t>
            </a:r>
            <a:r>
              <a:rPr lang="en-US" dirty="0" err="1"/>
              <a:t>sinais</a:t>
            </a:r>
            <a:r>
              <a:rPr lang="en-US" dirty="0"/>
              <a:t> de HAP</a:t>
            </a:r>
          </a:p>
          <a:p>
            <a:endParaRPr lang="en-US" dirty="0"/>
          </a:p>
          <a:p>
            <a:r>
              <a:rPr lang="en-US" dirty="0"/>
              <a:t>2. </a:t>
            </a:r>
            <a:r>
              <a:rPr lang="en-US" dirty="0" err="1"/>
              <a:t>Derrame</a:t>
            </a:r>
            <a:r>
              <a:rPr lang="en-US" dirty="0"/>
              <a:t> </a:t>
            </a:r>
            <a:r>
              <a:rPr lang="en-US" dirty="0" err="1"/>
              <a:t>pericárdico</a:t>
            </a:r>
            <a:r>
              <a:rPr lang="en-US" dirty="0"/>
              <a:t> – </a:t>
            </a:r>
            <a:r>
              <a:rPr lang="en-US" dirty="0" err="1"/>
              <a:t>coração</a:t>
            </a:r>
            <a:r>
              <a:rPr lang="en-US" dirty="0"/>
              <a:t> </a:t>
            </a:r>
            <a:r>
              <a:rPr lang="en-US" dirty="0" err="1"/>
              <a:t>em</a:t>
            </a:r>
            <a:r>
              <a:rPr lang="en-US" dirty="0"/>
              <a:t> </a:t>
            </a:r>
            <a:r>
              <a:rPr lang="en-US" dirty="0" err="1"/>
              <a:t>moringa</a:t>
            </a:r>
            <a:r>
              <a:rPr lang="en-US" dirty="0"/>
              <a:t> e </a:t>
            </a:r>
            <a:r>
              <a:rPr lang="en-US" dirty="0" err="1"/>
              <a:t>hilos</a:t>
            </a:r>
            <a:r>
              <a:rPr lang="en-US" dirty="0"/>
              <a:t> </a:t>
            </a:r>
            <a:r>
              <a:rPr lang="en-US" dirty="0" err="1"/>
              <a:t>pulmonares</a:t>
            </a:r>
            <a:r>
              <a:rPr lang="en-US" dirty="0"/>
              <a:t> </a:t>
            </a:r>
            <a:r>
              <a:rPr lang="en-US" dirty="0" err="1"/>
              <a:t>engurgitados</a:t>
            </a:r>
            <a:endParaRPr lang="en-US" dirty="0"/>
          </a:p>
          <a:p>
            <a:endParaRPr lang="en-US" dirty="0"/>
          </a:p>
          <a:p>
            <a:r>
              <a:rPr lang="en-US" dirty="0"/>
              <a:t>3. </a:t>
            </a:r>
            <a:r>
              <a:rPr lang="en-US" dirty="0" err="1"/>
              <a:t>Insuficiência</a:t>
            </a:r>
            <a:r>
              <a:rPr lang="en-US" dirty="0"/>
              <a:t> </a:t>
            </a:r>
            <a:r>
              <a:rPr lang="en-US" dirty="0" err="1"/>
              <a:t>aórtica</a:t>
            </a:r>
            <a:r>
              <a:rPr lang="en-US" dirty="0"/>
              <a:t> –</a:t>
            </a:r>
          </a:p>
          <a:p>
            <a:r>
              <a:rPr lang="en-US" dirty="0" err="1"/>
              <a:t>Aumento</a:t>
            </a:r>
            <a:r>
              <a:rPr lang="en-US" dirty="0"/>
              <a:t> do VE e </a:t>
            </a:r>
            <a:r>
              <a:rPr lang="en-US" dirty="0" err="1"/>
              <a:t>dilatação</a:t>
            </a:r>
            <a:r>
              <a:rPr lang="en-US" dirty="0"/>
              <a:t> da Aorta </a:t>
            </a:r>
            <a:r>
              <a:rPr lang="en-US" dirty="0" err="1"/>
              <a:t>ascendente</a:t>
            </a:r>
            <a:endParaRPr lang="en-US" dirty="0"/>
          </a:p>
          <a:p>
            <a:endParaRPr lang="en-US" dirty="0"/>
          </a:p>
          <a:p>
            <a:r>
              <a:rPr lang="en-US" dirty="0"/>
              <a:t>4. CIA –</a:t>
            </a:r>
          </a:p>
          <a:p>
            <a:r>
              <a:rPr lang="en-US" dirty="0" err="1"/>
              <a:t>Sinais</a:t>
            </a:r>
            <a:r>
              <a:rPr lang="en-US" dirty="0"/>
              <a:t> de </a:t>
            </a:r>
            <a:r>
              <a:rPr lang="en-US" dirty="0" err="1"/>
              <a:t>aumento</a:t>
            </a:r>
            <a:r>
              <a:rPr lang="en-US" dirty="0"/>
              <a:t> do VD e de HAP</a:t>
            </a:r>
          </a:p>
        </p:txBody>
      </p:sp>
    </p:spTree>
    <p:extLst>
      <p:ext uri="{BB962C8B-B14F-4D97-AF65-F5344CB8AC3E}">
        <p14:creationId xmlns:p14="http://schemas.microsoft.com/office/powerpoint/2010/main" val="2172249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Doenca</a:t>
            </a:r>
            <a:r>
              <a:rPr lang="en-US" dirty="0"/>
              <a:t> </a:t>
            </a:r>
            <a:r>
              <a:rPr lang="en-US" dirty="0" err="1"/>
              <a:t>orovalvar</a:t>
            </a:r>
            <a:r>
              <a:rPr lang="en-US" dirty="0"/>
              <a:t> e </a:t>
            </a:r>
            <a:r>
              <a:rPr lang="en-US" dirty="0" err="1"/>
              <a:t>congênitas</a:t>
            </a:r>
            <a:r>
              <a:rPr lang="en-US" dirty="0"/>
              <a:t> 500 </a:t>
            </a:r>
            <a:r>
              <a:rPr lang="en-US" dirty="0" err="1"/>
              <a:t>pontos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err="1"/>
              <a:t>Em</a:t>
            </a:r>
            <a:r>
              <a:rPr lang="en-US" dirty="0"/>
              <a:t> </a:t>
            </a:r>
            <a:r>
              <a:rPr lang="en-US" dirty="0" err="1"/>
              <a:t>relação</a:t>
            </a:r>
            <a:r>
              <a:rPr lang="en-US" dirty="0"/>
              <a:t> </a:t>
            </a:r>
            <a:r>
              <a:rPr lang="en-US" dirty="0" err="1"/>
              <a:t>ao</a:t>
            </a:r>
            <a:r>
              <a:rPr lang="en-US" dirty="0"/>
              <a:t> </a:t>
            </a:r>
            <a:r>
              <a:rPr lang="en-US" dirty="0" err="1"/>
              <a:t>defeito</a:t>
            </a:r>
            <a:r>
              <a:rPr lang="en-US" dirty="0"/>
              <a:t> de </a:t>
            </a:r>
            <a:r>
              <a:rPr lang="en-US" dirty="0" err="1"/>
              <a:t>septo</a:t>
            </a:r>
            <a:r>
              <a:rPr lang="en-US" dirty="0"/>
              <a:t> </a:t>
            </a:r>
            <a:r>
              <a:rPr lang="en-US" dirty="0" err="1"/>
              <a:t>interventricular</a:t>
            </a:r>
            <a:r>
              <a:rPr lang="en-US" dirty="0"/>
              <a:t>:</a:t>
            </a:r>
          </a:p>
          <a:p>
            <a:pPr marL="571500" indent="-571500">
              <a:buFont typeface="+mj-lt"/>
              <a:buAutoNum type="romanUcPeriod"/>
            </a:pPr>
            <a:r>
              <a:rPr lang="en-US" dirty="0" err="1"/>
              <a:t>Ocorre</a:t>
            </a:r>
            <a:r>
              <a:rPr lang="en-US" dirty="0"/>
              <a:t> com </a:t>
            </a:r>
            <a:r>
              <a:rPr lang="en-US" dirty="0" err="1"/>
              <a:t>frequencia</a:t>
            </a:r>
            <a:r>
              <a:rPr lang="en-US" dirty="0"/>
              <a:t> </a:t>
            </a:r>
            <a:r>
              <a:rPr lang="en-US" dirty="0" err="1"/>
              <a:t>na</a:t>
            </a:r>
            <a:r>
              <a:rPr lang="en-US" dirty="0"/>
              <a:t> </a:t>
            </a:r>
            <a:r>
              <a:rPr lang="en-US" dirty="0" err="1"/>
              <a:t>Síndrome</a:t>
            </a:r>
            <a:r>
              <a:rPr lang="en-US" dirty="0"/>
              <a:t> de Down </a:t>
            </a:r>
            <a:r>
              <a:rPr lang="en-US" dirty="0" err="1"/>
              <a:t>em</a:t>
            </a:r>
            <a:r>
              <a:rPr lang="en-US" dirty="0"/>
              <a:t> </a:t>
            </a:r>
            <a:r>
              <a:rPr lang="en-US" dirty="0" err="1"/>
              <a:t>sua</a:t>
            </a:r>
            <a:r>
              <a:rPr lang="en-US" dirty="0"/>
              <a:t> forma total</a:t>
            </a:r>
          </a:p>
          <a:p>
            <a:pPr marL="571500" indent="-571500">
              <a:buFont typeface="+mj-lt"/>
              <a:buAutoNum type="romanUcPeriod"/>
            </a:pPr>
            <a:r>
              <a:rPr lang="en-US" dirty="0"/>
              <a:t>HBAE e BAV de 1o </a:t>
            </a:r>
            <a:r>
              <a:rPr lang="en-US" dirty="0" err="1"/>
              <a:t>grau</a:t>
            </a:r>
            <a:r>
              <a:rPr lang="en-US" dirty="0"/>
              <a:t> </a:t>
            </a:r>
            <a:r>
              <a:rPr lang="en-US" dirty="0" err="1"/>
              <a:t>são</a:t>
            </a:r>
            <a:r>
              <a:rPr lang="en-US" dirty="0"/>
              <a:t> </a:t>
            </a:r>
            <a:r>
              <a:rPr lang="en-US" dirty="0" err="1"/>
              <a:t>achados</a:t>
            </a:r>
            <a:r>
              <a:rPr lang="en-US" dirty="0"/>
              <a:t> </a:t>
            </a:r>
            <a:r>
              <a:rPr lang="en-US" dirty="0" err="1"/>
              <a:t>comuns</a:t>
            </a:r>
            <a:endParaRPr lang="en-US" dirty="0"/>
          </a:p>
          <a:p>
            <a:pPr marL="571500" indent="-571500">
              <a:buFont typeface="+mj-lt"/>
              <a:buAutoNum type="romanUcPeriod"/>
            </a:pPr>
            <a:r>
              <a:rPr lang="en-US" dirty="0"/>
              <a:t>A </a:t>
            </a:r>
            <a:r>
              <a:rPr lang="en-US" dirty="0" err="1"/>
              <a:t>Alteração</a:t>
            </a:r>
            <a:r>
              <a:rPr lang="en-US" dirty="0"/>
              <a:t> </a:t>
            </a:r>
            <a:r>
              <a:rPr lang="en-US" dirty="0" err="1"/>
              <a:t>morfológica</a:t>
            </a:r>
            <a:r>
              <a:rPr lang="en-US" dirty="0"/>
              <a:t> de base </a:t>
            </a:r>
            <a:r>
              <a:rPr lang="en-US" dirty="0" err="1"/>
              <a:t>deve</a:t>
            </a:r>
            <a:r>
              <a:rPr lang="en-US" dirty="0"/>
              <a:t>-se a </a:t>
            </a:r>
            <a:r>
              <a:rPr lang="en-US" dirty="0" err="1"/>
              <a:t>ausência</a:t>
            </a:r>
            <a:r>
              <a:rPr lang="en-US" dirty="0"/>
              <a:t> da </a:t>
            </a:r>
            <a:r>
              <a:rPr lang="en-US" dirty="0" err="1"/>
              <a:t>porção</a:t>
            </a:r>
            <a:r>
              <a:rPr lang="en-US" dirty="0"/>
              <a:t> </a:t>
            </a:r>
            <a:r>
              <a:rPr lang="en-US" dirty="0" err="1"/>
              <a:t>menbranosa</a:t>
            </a:r>
            <a:r>
              <a:rPr lang="en-US" dirty="0"/>
              <a:t> do </a:t>
            </a:r>
            <a:r>
              <a:rPr lang="en-US" dirty="0" err="1"/>
              <a:t>septo</a:t>
            </a:r>
            <a:r>
              <a:rPr lang="en-US" dirty="0"/>
              <a:t>.</a:t>
            </a:r>
          </a:p>
          <a:p>
            <a:pPr marL="514350" indent="-514350">
              <a:buFont typeface="+mj-lt"/>
              <a:buAutoNum type="alphaLcParenR"/>
            </a:pPr>
            <a:r>
              <a:rPr lang="en-US" dirty="0" err="1"/>
              <a:t>Apenas</a:t>
            </a:r>
            <a:r>
              <a:rPr lang="en-US" dirty="0"/>
              <a:t> a I </a:t>
            </a:r>
            <a:r>
              <a:rPr lang="en-US" dirty="0" err="1"/>
              <a:t>é</a:t>
            </a:r>
            <a:r>
              <a:rPr lang="en-US" dirty="0"/>
              <a:t> </a:t>
            </a:r>
            <a:r>
              <a:rPr lang="en-US" dirty="0" err="1"/>
              <a:t>correta</a:t>
            </a:r>
            <a:endParaRPr lang="en-US" dirty="0"/>
          </a:p>
          <a:p>
            <a:pPr marL="514350" indent="-514350">
              <a:buFont typeface="+mj-lt"/>
              <a:buAutoNum type="alphaLcParenR"/>
            </a:pPr>
            <a:r>
              <a:rPr lang="en-US" dirty="0" err="1"/>
              <a:t>Apenas</a:t>
            </a:r>
            <a:r>
              <a:rPr lang="en-US" dirty="0"/>
              <a:t> I e III </a:t>
            </a:r>
            <a:r>
              <a:rPr lang="en-US" dirty="0" err="1"/>
              <a:t>são</a:t>
            </a:r>
            <a:r>
              <a:rPr lang="en-US" dirty="0"/>
              <a:t> </a:t>
            </a:r>
            <a:r>
              <a:rPr lang="en-US" dirty="0" err="1"/>
              <a:t>corretas</a:t>
            </a:r>
            <a:endParaRPr lang="en-US" dirty="0"/>
          </a:p>
          <a:p>
            <a:pPr marL="514350" indent="-514350">
              <a:buFont typeface="+mj-lt"/>
              <a:buAutoNum type="alphaLcParenR"/>
            </a:pPr>
            <a:r>
              <a:rPr lang="en-US" dirty="0" err="1">
                <a:solidFill>
                  <a:srgbClr val="FF0000"/>
                </a:solidFill>
              </a:rPr>
              <a:t>Apenas</a:t>
            </a:r>
            <a:r>
              <a:rPr lang="en-US" dirty="0">
                <a:solidFill>
                  <a:srgbClr val="FF0000"/>
                </a:solidFill>
              </a:rPr>
              <a:t> I e II </a:t>
            </a:r>
            <a:r>
              <a:rPr lang="en-US" dirty="0" err="1">
                <a:solidFill>
                  <a:srgbClr val="FF0000"/>
                </a:solidFill>
              </a:rPr>
              <a:t>são</a:t>
            </a:r>
            <a:r>
              <a:rPr lang="en-US" dirty="0">
                <a:solidFill>
                  <a:srgbClr val="FF0000"/>
                </a:solidFill>
              </a:rPr>
              <a:t> </a:t>
            </a:r>
            <a:r>
              <a:rPr lang="en-US" dirty="0" err="1">
                <a:solidFill>
                  <a:srgbClr val="FF0000"/>
                </a:solidFill>
              </a:rPr>
              <a:t>corretas</a:t>
            </a:r>
            <a:endParaRPr lang="en-US" dirty="0">
              <a:solidFill>
                <a:srgbClr val="FF0000"/>
              </a:solidFill>
            </a:endParaRPr>
          </a:p>
          <a:p>
            <a:pPr marL="514350" indent="-514350">
              <a:buFont typeface="+mj-lt"/>
              <a:buAutoNum type="alphaLcParenR"/>
            </a:pPr>
            <a:r>
              <a:rPr lang="en-US" dirty="0" err="1"/>
              <a:t>Apenas</a:t>
            </a:r>
            <a:r>
              <a:rPr lang="en-US" dirty="0"/>
              <a:t> II e III </a:t>
            </a:r>
            <a:r>
              <a:rPr lang="en-US" dirty="0" err="1"/>
              <a:t>são</a:t>
            </a:r>
            <a:r>
              <a:rPr lang="en-US" dirty="0"/>
              <a:t> </a:t>
            </a:r>
            <a:r>
              <a:rPr lang="en-US" dirty="0" err="1"/>
              <a:t>corretas</a:t>
            </a:r>
            <a:endParaRPr lang="en-US" dirty="0"/>
          </a:p>
        </p:txBody>
      </p:sp>
    </p:spTree>
    <p:extLst>
      <p:ext uri="{BB962C8B-B14F-4D97-AF65-F5344CB8AC3E}">
        <p14:creationId xmlns:p14="http://schemas.microsoft.com/office/powerpoint/2010/main" val="19534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450" y="1152054"/>
            <a:ext cx="10515600" cy="628888"/>
          </a:xfrm>
        </p:spPr>
        <p:txBody>
          <a:bodyPr/>
          <a:lstStyle/>
          <a:p>
            <a:r>
              <a:rPr lang="en-US" sz="3600" dirty="0" err="1"/>
              <a:t>Doenca</a:t>
            </a:r>
            <a:r>
              <a:rPr lang="en-US" sz="3600" dirty="0"/>
              <a:t> </a:t>
            </a:r>
            <a:r>
              <a:rPr lang="en-US" sz="3600" dirty="0" err="1"/>
              <a:t>orovalvar</a:t>
            </a:r>
            <a:r>
              <a:rPr lang="en-US" sz="3600" dirty="0"/>
              <a:t> e </a:t>
            </a:r>
            <a:r>
              <a:rPr lang="en-US" sz="3600" dirty="0" err="1"/>
              <a:t>congênitas</a:t>
            </a:r>
            <a:r>
              <a:rPr lang="en-US" sz="3600" dirty="0"/>
              <a:t> 500 </a:t>
            </a:r>
            <a:r>
              <a:rPr lang="en-US" sz="3600" dirty="0" err="1"/>
              <a:t>pontos</a:t>
            </a:r>
            <a:endParaRPr lang="en-US" sz="3600" dirty="0"/>
          </a:p>
        </p:txBody>
      </p:sp>
      <p:sp>
        <p:nvSpPr>
          <p:cNvPr id="3" name="Content Placeholder 2"/>
          <p:cNvSpPr>
            <a:spLocks noGrp="1"/>
          </p:cNvSpPr>
          <p:nvPr>
            <p:ph idx="1"/>
          </p:nvPr>
        </p:nvSpPr>
        <p:spPr>
          <a:xfrm>
            <a:off x="6183998" y="1977487"/>
            <a:ext cx="5294034" cy="4138455"/>
          </a:xfrm>
        </p:spPr>
        <p:txBody>
          <a:bodyPr/>
          <a:lstStyle/>
          <a:p>
            <a:pPr marL="0" indent="0">
              <a:buNone/>
            </a:pPr>
            <a:r>
              <a:rPr lang="en-US" sz="2400" dirty="0"/>
              <a:t>A </a:t>
            </a:r>
            <a:r>
              <a:rPr lang="en-US" sz="2400" dirty="0" err="1"/>
              <a:t>morfologia</a:t>
            </a:r>
            <a:r>
              <a:rPr lang="en-US" sz="2400" dirty="0"/>
              <a:t> </a:t>
            </a:r>
            <a:r>
              <a:rPr lang="en-US" sz="2400" dirty="0" err="1"/>
              <a:t>básica</a:t>
            </a:r>
            <a:r>
              <a:rPr lang="en-US" sz="2400" dirty="0"/>
              <a:t> do </a:t>
            </a:r>
            <a:r>
              <a:rPr lang="en-US" sz="2400" dirty="0" err="1"/>
              <a:t>defeito</a:t>
            </a:r>
            <a:r>
              <a:rPr lang="en-US" sz="2400" dirty="0"/>
              <a:t> de </a:t>
            </a:r>
            <a:r>
              <a:rPr lang="en-US" sz="2400" dirty="0" err="1"/>
              <a:t>septo</a:t>
            </a:r>
            <a:r>
              <a:rPr lang="en-US" sz="2400" dirty="0"/>
              <a:t> </a:t>
            </a:r>
            <a:r>
              <a:rPr lang="en-US" sz="2400" dirty="0" err="1"/>
              <a:t>atriovaentricular</a:t>
            </a:r>
            <a:r>
              <a:rPr lang="en-US" sz="2400" dirty="0"/>
              <a:t> </a:t>
            </a:r>
            <a:r>
              <a:rPr lang="en-US" sz="2400" dirty="0" err="1"/>
              <a:t>é</a:t>
            </a:r>
            <a:r>
              <a:rPr lang="en-US" sz="2400" dirty="0"/>
              <a:t> </a:t>
            </a:r>
            <a:r>
              <a:rPr lang="en-US" sz="2400" dirty="0" err="1"/>
              <a:t>comum</a:t>
            </a:r>
            <a:r>
              <a:rPr lang="en-US" sz="2400" dirty="0"/>
              <a:t> a </a:t>
            </a:r>
            <a:r>
              <a:rPr lang="en-US" sz="2400" dirty="0" err="1"/>
              <a:t>todos</a:t>
            </a:r>
            <a:r>
              <a:rPr lang="en-US" sz="2400" dirty="0"/>
              <a:t> </a:t>
            </a:r>
            <a:r>
              <a:rPr lang="en-US" sz="2400" dirty="0" err="1"/>
              <a:t>os</a:t>
            </a:r>
            <a:r>
              <a:rPr lang="en-US" sz="2400" dirty="0"/>
              <a:t> </a:t>
            </a:r>
            <a:r>
              <a:rPr lang="en-US" sz="2400" dirty="0" err="1"/>
              <a:t>tipos</a:t>
            </a:r>
            <a:r>
              <a:rPr lang="en-US" sz="2400" dirty="0"/>
              <a:t> </a:t>
            </a:r>
            <a:r>
              <a:rPr lang="en-US" sz="2400" dirty="0" err="1"/>
              <a:t>independente</a:t>
            </a:r>
            <a:r>
              <a:rPr lang="en-US" sz="2400" dirty="0"/>
              <a:t> da </a:t>
            </a:r>
            <a:r>
              <a:rPr lang="en-US" sz="2400" dirty="0" err="1"/>
              <a:t>presença</a:t>
            </a:r>
            <a:r>
              <a:rPr lang="en-US" sz="2400" dirty="0"/>
              <a:t> de CIA </a:t>
            </a:r>
            <a:r>
              <a:rPr lang="en-US" sz="2400" dirty="0" err="1"/>
              <a:t>associado</a:t>
            </a:r>
            <a:r>
              <a:rPr lang="en-US" sz="2400" dirty="0"/>
              <a:t> e </a:t>
            </a:r>
            <a:r>
              <a:rPr lang="en-US" sz="2400" dirty="0" err="1"/>
              <a:t>afeta</a:t>
            </a:r>
            <a:r>
              <a:rPr lang="en-US" sz="2400" dirty="0"/>
              <a:t> a </a:t>
            </a:r>
            <a:r>
              <a:rPr lang="en-US" sz="2400" dirty="0" err="1"/>
              <a:t>porção</a:t>
            </a:r>
            <a:r>
              <a:rPr lang="en-US" sz="2400" dirty="0"/>
              <a:t> muscular SIV. Na </a:t>
            </a:r>
            <a:r>
              <a:rPr lang="en-US" sz="2400" dirty="0" err="1"/>
              <a:t>Síndrome</a:t>
            </a:r>
            <a:r>
              <a:rPr lang="en-US" sz="2400" dirty="0"/>
              <a:t> de Down </a:t>
            </a:r>
            <a:r>
              <a:rPr lang="en-US" sz="2400" dirty="0" err="1"/>
              <a:t>ocorre</a:t>
            </a:r>
            <a:r>
              <a:rPr lang="en-US" sz="2400" dirty="0"/>
              <a:t> </a:t>
            </a:r>
            <a:r>
              <a:rPr lang="en-US" sz="2400" dirty="0" err="1"/>
              <a:t>em</a:t>
            </a:r>
            <a:r>
              <a:rPr lang="en-US" sz="2400" dirty="0"/>
              <a:t> 35% </a:t>
            </a:r>
            <a:r>
              <a:rPr lang="en-US" sz="2400" dirty="0" err="1"/>
              <a:t>associado</a:t>
            </a:r>
            <a:r>
              <a:rPr lang="en-US" sz="2400" dirty="0"/>
              <a:t> a BAV de </a:t>
            </a:r>
            <a:r>
              <a:rPr lang="en-US" sz="2400" dirty="0" err="1"/>
              <a:t>primeiro</a:t>
            </a:r>
            <a:r>
              <a:rPr lang="en-US" sz="2400" dirty="0"/>
              <a:t> </a:t>
            </a:r>
            <a:r>
              <a:rPr lang="en-US" sz="2400" dirty="0" err="1"/>
              <a:t>grau</a:t>
            </a:r>
            <a:r>
              <a:rPr lang="en-US" sz="2400" dirty="0"/>
              <a:t> e </a:t>
            </a:r>
            <a:r>
              <a:rPr lang="en-US" sz="2400" dirty="0" err="1"/>
              <a:t>desvio</a:t>
            </a:r>
            <a:r>
              <a:rPr lang="en-US" sz="2400" dirty="0"/>
              <a:t> do </a:t>
            </a:r>
            <a:r>
              <a:rPr lang="en-US" sz="2400" dirty="0" err="1"/>
              <a:t>eixo</a:t>
            </a:r>
            <a:r>
              <a:rPr lang="en-US" sz="2400" dirty="0"/>
              <a:t> </a:t>
            </a:r>
            <a:r>
              <a:rPr lang="en-US" sz="2400" dirty="0" err="1"/>
              <a:t>para</a:t>
            </a:r>
            <a:r>
              <a:rPr lang="en-US" sz="2400" dirty="0"/>
              <a:t> </a:t>
            </a:r>
            <a:r>
              <a:rPr lang="en-US" sz="2400" dirty="0" err="1"/>
              <a:t>esquerda</a:t>
            </a:r>
            <a:r>
              <a:rPr lang="en-US" sz="2400" dirty="0"/>
              <a:t>. </a:t>
            </a:r>
            <a:r>
              <a:rPr lang="en-US" sz="2400" dirty="0" err="1"/>
              <a:t>Nos</a:t>
            </a:r>
            <a:r>
              <a:rPr lang="en-US" sz="2400" dirty="0"/>
              <a:t> </a:t>
            </a:r>
            <a:r>
              <a:rPr lang="en-US" sz="2400" dirty="0" err="1"/>
              <a:t>mais</a:t>
            </a:r>
            <a:r>
              <a:rPr lang="en-US" sz="2400" dirty="0"/>
              <a:t> </a:t>
            </a:r>
            <a:r>
              <a:rPr lang="en-US" sz="2400" dirty="0" err="1"/>
              <a:t>idosos</a:t>
            </a:r>
            <a:r>
              <a:rPr lang="en-US" sz="2400" dirty="0"/>
              <a:t> </a:t>
            </a:r>
            <a:r>
              <a:rPr lang="en-US" sz="2400" dirty="0" err="1"/>
              <a:t>observamos</a:t>
            </a:r>
            <a:r>
              <a:rPr lang="en-US" sz="2400" dirty="0"/>
              <a:t> BAV </a:t>
            </a:r>
            <a:r>
              <a:rPr lang="en-US" sz="2400" dirty="0" err="1"/>
              <a:t>avançado</a:t>
            </a:r>
            <a:r>
              <a:rPr lang="en-US" sz="2400" dirty="0"/>
              <a:t> FA e flutter. O BRD </a:t>
            </a:r>
            <a:r>
              <a:rPr lang="en-US" sz="2400" dirty="0" err="1"/>
              <a:t>geralmente</a:t>
            </a:r>
            <a:r>
              <a:rPr lang="en-US" sz="2400" dirty="0"/>
              <a:t> </a:t>
            </a:r>
            <a:r>
              <a:rPr lang="en-US" sz="2400" dirty="0" err="1"/>
              <a:t>é</a:t>
            </a:r>
            <a:r>
              <a:rPr lang="en-US" sz="2400" dirty="0"/>
              <a:t> </a:t>
            </a:r>
            <a:r>
              <a:rPr lang="en-US" sz="2400" dirty="0" err="1"/>
              <a:t>consequencia</a:t>
            </a:r>
            <a:r>
              <a:rPr lang="en-US" sz="2400" dirty="0"/>
              <a:t> da </a:t>
            </a:r>
            <a:r>
              <a:rPr lang="en-US" sz="2400" dirty="0" err="1"/>
              <a:t>dilataçano</a:t>
            </a:r>
            <a:r>
              <a:rPr lang="en-US" sz="2400" dirty="0"/>
              <a:t> do VD </a:t>
            </a:r>
            <a:r>
              <a:rPr lang="en-US" sz="2400" dirty="0" err="1"/>
              <a:t>ou</a:t>
            </a:r>
            <a:r>
              <a:rPr lang="en-US" sz="2400" dirty="0"/>
              <a:t> de </a:t>
            </a:r>
            <a:r>
              <a:rPr lang="en-US" sz="2400" dirty="0" err="1"/>
              <a:t>intervenções</a:t>
            </a:r>
            <a:r>
              <a:rPr lang="en-US" sz="2400" dirty="0"/>
              <a:t> </a:t>
            </a:r>
            <a:r>
              <a:rPr lang="en-US" sz="2400" dirty="0" err="1"/>
              <a:t>cirúrgicas</a:t>
            </a:r>
            <a:r>
              <a:rPr lang="en-US" sz="2400" dirty="0"/>
              <a:t>.</a:t>
            </a:r>
          </a:p>
          <a:p>
            <a:pPr marL="0" indent="0">
              <a:buNone/>
            </a:pP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716" t="39351" r="24451" b="16452"/>
          <a:stretch/>
        </p:blipFill>
        <p:spPr bwMode="auto">
          <a:xfrm>
            <a:off x="0" y="2043249"/>
            <a:ext cx="5996264" cy="3561879"/>
          </a:xfrm>
          <a:prstGeom prst="rect">
            <a:avLst/>
          </a:prstGeom>
          <a:noFill/>
          <a:ln w="2857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34957" y="5701755"/>
            <a:ext cx="3262018" cy="369332"/>
          </a:xfrm>
          <a:prstGeom prst="rect">
            <a:avLst/>
          </a:prstGeom>
        </p:spPr>
        <p:txBody>
          <a:bodyPr wrap="none">
            <a:spAutoFit/>
          </a:bodyPr>
          <a:lstStyle/>
          <a:p>
            <a:r>
              <a:rPr lang="en-US" dirty="0" err="1"/>
              <a:t>Braunwald</a:t>
            </a:r>
            <a:r>
              <a:rPr lang="en-US" dirty="0"/>
              <a:t> 9a </a:t>
            </a:r>
            <a:r>
              <a:rPr lang="en-US" dirty="0" err="1"/>
              <a:t>Edição</a:t>
            </a:r>
            <a:r>
              <a:rPr lang="en-US" dirty="0"/>
              <a:t> </a:t>
            </a:r>
            <a:r>
              <a:rPr lang="en-US" dirty="0" err="1"/>
              <a:t>Capítulo</a:t>
            </a:r>
            <a:r>
              <a:rPr lang="en-US" dirty="0"/>
              <a:t> 65</a:t>
            </a:r>
            <a:endParaRPr lang="pt-BR" dirty="0"/>
          </a:p>
        </p:txBody>
      </p:sp>
    </p:spTree>
    <p:extLst>
      <p:ext uri="{BB962C8B-B14F-4D97-AF65-F5344CB8AC3E}">
        <p14:creationId xmlns:p14="http://schemas.microsoft.com/office/powerpoint/2010/main" val="1024898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8273DF-3851-6E4C-B632-C179311610A3}"/>
              </a:ext>
            </a:extLst>
          </p:cNvPr>
          <p:cNvSpPr>
            <a:spLocks noGrp="1"/>
          </p:cNvSpPr>
          <p:nvPr>
            <p:ph type="title"/>
          </p:nvPr>
        </p:nvSpPr>
        <p:spPr/>
        <p:txBody>
          <a:bodyPr/>
          <a:lstStyle/>
          <a:p>
            <a:pPr algn="ctr"/>
            <a:r>
              <a:rPr lang="pt-BR" dirty="0"/>
              <a:t>Arritmia 200</a:t>
            </a:r>
          </a:p>
        </p:txBody>
      </p:sp>
      <p:sp>
        <p:nvSpPr>
          <p:cNvPr id="3" name="Espaço Reservado para Conteúdo 2">
            <a:extLst>
              <a:ext uri="{FF2B5EF4-FFF2-40B4-BE49-F238E27FC236}">
                <a16:creationId xmlns:a16="http://schemas.microsoft.com/office/drawing/2014/main" id="{88742D34-16EE-C343-AC68-70D8B01CD034}"/>
              </a:ext>
            </a:extLst>
          </p:cNvPr>
          <p:cNvSpPr>
            <a:spLocks noGrp="1"/>
          </p:cNvSpPr>
          <p:nvPr>
            <p:ph idx="1"/>
          </p:nvPr>
        </p:nvSpPr>
        <p:spPr/>
        <p:txBody>
          <a:bodyPr>
            <a:normAutofit/>
          </a:bodyPr>
          <a:lstStyle/>
          <a:p>
            <a:pPr marL="0" lvl="0" indent="0">
              <a:buNone/>
            </a:pPr>
            <a:r>
              <a:rPr lang="pt-BR" dirty="0"/>
              <a:t>Em </a:t>
            </a:r>
            <a:r>
              <a:rPr lang="pt-BR" dirty="0" err="1"/>
              <a:t>relação</a:t>
            </a:r>
            <a:r>
              <a:rPr lang="pt-BR" dirty="0"/>
              <a:t> à </a:t>
            </a:r>
            <a:r>
              <a:rPr lang="pt-BR" dirty="0" err="1"/>
              <a:t>síndrome</a:t>
            </a:r>
            <a:r>
              <a:rPr lang="pt-BR" dirty="0"/>
              <a:t> de Wolff-Parkinson-White, pode-se afirmar, exceto: </a:t>
            </a:r>
          </a:p>
          <a:p>
            <a:pPr marL="514350" lvl="0" indent="-514350">
              <a:buFont typeface="+mj-lt"/>
              <a:buAutoNum type="alphaLcParenR"/>
            </a:pPr>
            <a:r>
              <a:rPr lang="pt-BR" dirty="0"/>
              <a:t>A </a:t>
            </a:r>
            <a:r>
              <a:rPr lang="pt-BR" dirty="0" err="1"/>
              <a:t>média</a:t>
            </a:r>
            <a:r>
              <a:rPr lang="pt-BR" dirty="0"/>
              <a:t> de idade ao </a:t>
            </a:r>
            <a:r>
              <a:rPr lang="pt-BR" dirty="0" err="1"/>
              <a:t>diagnóstico</a:t>
            </a:r>
            <a:r>
              <a:rPr lang="pt-BR" dirty="0"/>
              <a:t> ocorre aos 7 anos</a:t>
            </a:r>
          </a:p>
          <a:p>
            <a:pPr marL="514350" lvl="0" indent="-514350">
              <a:buFont typeface="+mj-lt"/>
              <a:buAutoNum type="alphaLcParenR"/>
            </a:pPr>
            <a:r>
              <a:rPr lang="pt-BR" dirty="0"/>
              <a:t>A maioria dos pacientes apresentam sintomas no momento do diagnóstico</a:t>
            </a:r>
          </a:p>
          <a:p>
            <a:pPr marL="514350" lvl="0" indent="-514350">
              <a:buFont typeface="+mj-lt"/>
              <a:buAutoNum type="alphaLcParenR"/>
            </a:pPr>
            <a:r>
              <a:rPr lang="pt-BR" dirty="0"/>
              <a:t>Menos de 10% dos pacientes tem doença </a:t>
            </a:r>
            <a:r>
              <a:rPr lang="pt-BR" dirty="0" err="1"/>
              <a:t>cardíaca</a:t>
            </a:r>
            <a:r>
              <a:rPr lang="pt-BR" dirty="0"/>
              <a:t> estrutural</a:t>
            </a:r>
          </a:p>
          <a:p>
            <a:pPr marL="514350" lvl="0" indent="-514350">
              <a:buFont typeface="+mj-lt"/>
              <a:buAutoNum type="alphaLcParenR"/>
            </a:pPr>
            <a:r>
              <a:rPr lang="pt-BR" dirty="0"/>
              <a:t>A taquicardia mais comum é a fibrilação atrial</a:t>
            </a:r>
          </a:p>
          <a:p>
            <a:pPr marL="0" indent="0">
              <a:buNone/>
            </a:pPr>
            <a:endParaRPr lang="pt-BR" dirty="0"/>
          </a:p>
        </p:txBody>
      </p:sp>
    </p:spTree>
    <p:extLst>
      <p:ext uri="{BB962C8B-B14F-4D97-AF65-F5344CB8AC3E}">
        <p14:creationId xmlns:p14="http://schemas.microsoft.com/office/powerpoint/2010/main" val="34844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0DACAFB-932B-3D4D-ADEB-9431B4A56C38}"/>
              </a:ext>
            </a:extLst>
          </p:cNvPr>
          <p:cNvSpPr>
            <a:spLocks noGrp="1"/>
          </p:cNvSpPr>
          <p:nvPr>
            <p:ph idx="4294967295"/>
          </p:nvPr>
        </p:nvSpPr>
        <p:spPr>
          <a:xfrm>
            <a:off x="0" y="152400"/>
            <a:ext cx="12192000" cy="6705600"/>
          </a:xfrm>
        </p:spPr>
        <p:txBody>
          <a:bodyPr>
            <a:normAutofit fontScale="55000" lnSpcReduction="20000"/>
          </a:bodyPr>
          <a:lstStyle/>
          <a:p>
            <a:pPr marL="0" indent="0">
              <a:buNone/>
            </a:pPr>
            <a:r>
              <a:rPr lang="pt-BR" sz="4400" b="1" dirty="0"/>
              <a:t>REGRAS :</a:t>
            </a:r>
            <a:endParaRPr lang="pt-BR" sz="4400" dirty="0"/>
          </a:p>
          <a:p>
            <a:pPr marL="0" indent="0">
              <a:buNone/>
            </a:pPr>
            <a:r>
              <a:rPr lang="pt-BR" sz="4400" dirty="0"/>
              <a:t>1. Questões do teste são distribuídas em grupos: IC e cardiomiopatia, doenças </a:t>
            </a:r>
            <a:r>
              <a:rPr lang="pt-BR" sz="4400" dirty="0" err="1"/>
              <a:t>orovalvares</a:t>
            </a:r>
            <a:r>
              <a:rPr lang="pt-BR" sz="4400" dirty="0"/>
              <a:t> e cardiopatia congênita; doença arterial coronariana; arritmias; e miscelânea (em cardiologia), com valores de pontos de: 200,300,400,500, de acordo com o grau de dificuldade.</a:t>
            </a:r>
          </a:p>
          <a:p>
            <a:pPr marL="0" indent="0">
              <a:buNone/>
            </a:pPr>
            <a:r>
              <a:rPr lang="pt-BR" sz="4400" dirty="0"/>
              <a:t>2. Cada grupo de residentes deve escolher uma questão, a cada vez, em sequência. O 1º é por sorteio.</a:t>
            </a:r>
          </a:p>
          <a:p>
            <a:pPr marL="0" indent="0">
              <a:buNone/>
            </a:pPr>
            <a:r>
              <a:rPr lang="pt-BR" sz="4400" dirty="0"/>
              <a:t>3. A questão é lida pelo coordenador. O grupo tem 1 min para resposta. </a:t>
            </a:r>
          </a:p>
          <a:p>
            <a:pPr marL="0" indent="0">
              <a:buNone/>
            </a:pPr>
            <a:r>
              <a:rPr lang="pt-BR" sz="4400" dirty="0"/>
              <a:t>4. Em caso de acerto, </a:t>
            </a:r>
            <a:r>
              <a:rPr lang="pt-BR" sz="4400" b="1" dirty="0"/>
              <a:t>GANHAM</a:t>
            </a:r>
            <a:r>
              <a:rPr lang="pt-BR" sz="4400" dirty="0"/>
              <a:t> os pontos; em caso de erro, </a:t>
            </a:r>
            <a:r>
              <a:rPr lang="pt-BR" sz="4400" b="1" dirty="0"/>
              <a:t>PERDEM</a:t>
            </a:r>
            <a:r>
              <a:rPr lang="pt-BR" sz="4400" dirty="0"/>
              <a:t> os pontos da questão.</a:t>
            </a:r>
          </a:p>
          <a:p>
            <a:pPr marL="0" indent="0">
              <a:buNone/>
            </a:pPr>
            <a:r>
              <a:rPr lang="pt-BR" sz="4400" dirty="0"/>
              <a:t>5. O tempo é cronometrado em um relógio na tela.</a:t>
            </a:r>
          </a:p>
          <a:p>
            <a:pPr marL="0" indent="0">
              <a:buNone/>
            </a:pPr>
            <a:r>
              <a:rPr lang="pt-BR" sz="4400" dirty="0"/>
              <a:t>6. A coordenação comenta a resposta correta e passa ao próximo grupo.</a:t>
            </a:r>
          </a:p>
          <a:p>
            <a:pPr marL="0" indent="0">
              <a:buNone/>
            </a:pPr>
            <a:r>
              <a:rPr lang="pt-BR" sz="4400" dirty="0"/>
              <a:t>7. As referências das questões são as Diretrizes da SBC e a 11ªEd </a:t>
            </a:r>
            <a:r>
              <a:rPr lang="pt-BR" sz="4400" dirty="0" err="1"/>
              <a:t>Braunwald</a:t>
            </a:r>
            <a:r>
              <a:rPr lang="pt-BR" sz="4400" dirty="0"/>
              <a:t>.</a:t>
            </a:r>
          </a:p>
          <a:p>
            <a:pPr marL="0" indent="0">
              <a:buNone/>
            </a:pPr>
            <a:r>
              <a:rPr lang="pt-BR" sz="4400" dirty="0"/>
              <a:t>8. A duração prevista da atividade é de40minutos. Após esse tempo, aguarda-se que todos façam a resposta para que haja um mesmo número de questões.</a:t>
            </a:r>
          </a:p>
          <a:p>
            <a:pPr marL="0" indent="0">
              <a:buNone/>
            </a:pPr>
            <a:r>
              <a:rPr lang="pt-BR" sz="4400" dirty="0"/>
              <a:t>9. As equipe vencedoras vão para a final.</a:t>
            </a:r>
          </a:p>
          <a:p>
            <a:pPr marL="0" indent="0">
              <a:buNone/>
            </a:pPr>
            <a:r>
              <a:rPr lang="pt-BR" sz="4400" dirty="0"/>
              <a:t>10. Os vencedores receberão prêmios:</a:t>
            </a:r>
          </a:p>
          <a:p>
            <a:pPr marL="0" indent="0">
              <a:buNone/>
            </a:pPr>
            <a:r>
              <a:rPr lang="pt-BR" sz="4400" dirty="0"/>
              <a:t>11. A coordenação solicita aos participantes e plateia que </a:t>
            </a:r>
            <a:r>
              <a:rPr lang="pt-BR" sz="4400" b="1" dirty="0"/>
              <a:t>POR FAVOR</a:t>
            </a:r>
            <a:r>
              <a:rPr lang="pt-BR" sz="4400" dirty="0"/>
              <a:t> não se comuniquem durante as respostas.</a:t>
            </a:r>
          </a:p>
          <a:p>
            <a:pPr marL="0" indent="0">
              <a:buNone/>
            </a:pPr>
            <a:r>
              <a:rPr lang="pt-BR" sz="4400" dirty="0"/>
              <a:t>12</a:t>
            </a:r>
            <a:r>
              <a:rPr lang="pt-BR" sz="4400" b="1" dirty="0"/>
              <a:t>. Atenção! Existem questões surpresa sobre assuntos gerais espalhadas pelo jogo!</a:t>
            </a:r>
          </a:p>
          <a:p>
            <a:pPr marL="0" indent="0">
              <a:buNone/>
            </a:pPr>
            <a:r>
              <a:rPr lang="pt-BR" sz="4400" b="1" dirty="0"/>
              <a:t> BOA SORTE!!!!!!!</a:t>
            </a:r>
            <a:endParaRPr lang="pt-BR" dirty="0"/>
          </a:p>
          <a:p>
            <a:pPr marL="0" indent="0">
              <a:buNone/>
            </a:pPr>
            <a:endParaRPr lang="pt-BR" dirty="0"/>
          </a:p>
        </p:txBody>
      </p:sp>
    </p:spTree>
    <p:extLst>
      <p:ext uri="{BB962C8B-B14F-4D97-AF65-F5344CB8AC3E}">
        <p14:creationId xmlns:p14="http://schemas.microsoft.com/office/powerpoint/2010/main" val="4112921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8273DF-3851-6E4C-B632-C179311610A3}"/>
              </a:ext>
            </a:extLst>
          </p:cNvPr>
          <p:cNvSpPr>
            <a:spLocks noGrp="1"/>
          </p:cNvSpPr>
          <p:nvPr>
            <p:ph type="title"/>
          </p:nvPr>
        </p:nvSpPr>
        <p:spPr/>
        <p:txBody>
          <a:bodyPr/>
          <a:lstStyle/>
          <a:p>
            <a:pPr algn="ctr"/>
            <a:r>
              <a:rPr lang="pt-BR" dirty="0"/>
              <a:t>Arritmia 200</a:t>
            </a:r>
          </a:p>
        </p:txBody>
      </p:sp>
      <p:sp>
        <p:nvSpPr>
          <p:cNvPr id="3" name="Espaço Reservado para Conteúdo 2">
            <a:extLst>
              <a:ext uri="{FF2B5EF4-FFF2-40B4-BE49-F238E27FC236}">
                <a16:creationId xmlns:a16="http://schemas.microsoft.com/office/drawing/2014/main" id="{88742D34-16EE-C343-AC68-70D8B01CD034}"/>
              </a:ext>
            </a:extLst>
          </p:cNvPr>
          <p:cNvSpPr>
            <a:spLocks noGrp="1"/>
          </p:cNvSpPr>
          <p:nvPr>
            <p:ph idx="1"/>
          </p:nvPr>
        </p:nvSpPr>
        <p:spPr/>
        <p:txBody>
          <a:bodyPr>
            <a:normAutofit/>
          </a:bodyPr>
          <a:lstStyle/>
          <a:p>
            <a:pPr marL="0" indent="0">
              <a:buNone/>
            </a:pPr>
            <a:r>
              <a:rPr lang="pt-BR" dirty="0"/>
              <a:t>A FA é a </a:t>
            </a:r>
            <a:r>
              <a:rPr lang="pt-BR" dirty="0" err="1"/>
              <a:t>taquiarritmia</a:t>
            </a:r>
            <a:r>
              <a:rPr lang="pt-BR" dirty="0"/>
              <a:t> mais comum no WPW e esta contra indicado uso de digoxina, beta bloqueadores e </a:t>
            </a:r>
            <a:r>
              <a:rPr lang="pt-BR" dirty="0" err="1"/>
              <a:t>bloq</a:t>
            </a:r>
            <a:r>
              <a:rPr lang="pt-BR" dirty="0"/>
              <a:t> de </a:t>
            </a:r>
            <a:r>
              <a:rPr lang="pt-BR" dirty="0" err="1"/>
              <a:t>canai</a:t>
            </a:r>
            <a:r>
              <a:rPr lang="pt-BR" dirty="0"/>
              <a:t> de cálcio e a diretriz da SBC não faz menção a contra indicar a </a:t>
            </a:r>
            <a:r>
              <a:rPr lang="pt-BR" dirty="0" err="1"/>
              <a:t>Amiodarona</a:t>
            </a:r>
            <a:r>
              <a:rPr lang="pt-BR" dirty="0"/>
              <a:t> visto que as alternativas </a:t>
            </a:r>
            <a:r>
              <a:rPr lang="pt-BR" dirty="0" err="1"/>
              <a:t>Ibutilide</a:t>
            </a:r>
            <a:r>
              <a:rPr lang="pt-BR" dirty="0"/>
              <a:t> e </a:t>
            </a:r>
            <a:r>
              <a:rPr lang="pt-BR" dirty="0" err="1"/>
              <a:t>Procainamida</a:t>
            </a:r>
            <a:r>
              <a:rPr lang="pt-BR" dirty="0"/>
              <a:t> não são disponíveis no Brasil. A </a:t>
            </a:r>
            <a:r>
              <a:rPr lang="pt-BR" dirty="0" err="1"/>
              <a:t>cardioversão</a:t>
            </a:r>
            <a:r>
              <a:rPr lang="pt-BR" dirty="0"/>
              <a:t> elétrica é segura.</a:t>
            </a:r>
          </a:p>
        </p:txBody>
      </p:sp>
    </p:spTree>
    <p:extLst>
      <p:ext uri="{BB962C8B-B14F-4D97-AF65-F5344CB8AC3E}">
        <p14:creationId xmlns:p14="http://schemas.microsoft.com/office/powerpoint/2010/main" val="4115793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ED1C4-C107-F34B-A94F-F45E7D4458E3}"/>
              </a:ext>
            </a:extLst>
          </p:cNvPr>
          <p:cNvSpPr>
            <a:spLocks noGrp="1"/>
          </p:cNvSpPr>
          <p:nvPr>
            <p:ph type="title"/>
          </p:nvPr>
        </p:nvSpPr>
        <p:spPr/>
        <p:txBody>
          <a:bodyPr/>
          <a:lstStyle/>
          <a:p>
            <a:r>
              <a:rPr lang="pt-BR" dirty="0"/>
              <a:t>Pergunta Surpresa 300</a:t>
            </a:r>
          </a:p>
        </p:txBody>
      </p:sp>
      <p:sp>
        <p:nvSpPr>
          <p:cNvPr id="3" name="CaixaDeTexto 2">
            <a:extLst>
              <a:ext uri="{FF2B5EF4-FFF2-40B4-BE49-F238E27FC236}">
                <a16:creationId xmlns:a16="http://schemas.microsoft.com/office/drawing/2014/main" id="{212CFAF9-0C40-8243-8032-3FD261790E34}"/>
              </a:ext>
            </a:extLst>
          </p:cNvPr>
          <p:cNvSpPr txBox="1"/>
          <p:nvPr/>
        </p:nvSpPr>
        <p:spPr>
          <a:xfrm>
            <a:off x="719403" y="1988841"/>
            <a:ext cx="10849205" cy="2984600"/>
          </a:xfrm>
          <a:prstGeom prst="rect">
            <a:avLst/>
          </a:prstGeom>
          <a:noFill/>
        </p:spPr>
        <p:txBody>
          <a:bodyPr wrap="square" rtlCol="0">
            <a:spAutoFit/>
          </a:bodyPr>
          <a:lstStyle/>
          <a:p>
            <a:r>
              <a:rPr lang="pt-BR" sz="2400" dirty="0"/>
              <a:t>Qual era o peso do primeiro marca-passo implantado em humanos?</a:t>
            </a:r>
          </a:p>
          <a:p>
            <a:endParaRPr lang="pt-BR" sz="2400" dirty="0"/>
          </a:p>
          <a:p>
            <a:pPr marL="457189" indent="-457189">
              <a:lnSpc>
                <a:spcPct val="150000"/>
              </a:lnSpc>
              <a:buFont typeface="+mj-lt"/>
              <a:buAutoNum type="alphaLcParenR"/>
            </a:pPr>
            <a:r>
              <a:rPr lang="pt-BR" sz="2400" dirty="0"/>
              <a:t>90 </a:t>
            </a:r>
            <a:r>
              <a:rPr lang="pt-BR" sz="2400" dirty="0" err="1"/>
              <a:t>g</a:t>
            </a:r>
            <a:endParaRPr lang="pt-BR" sz="2400" dirty="0"/>
          </a:p>
          <a:p>
            <a:pPr marL="457189" indent="-457189">
              <a:lnSpc>
                <a:spcPct val="150000"/>
              </a:lnSpc>
              <a:buFont typeface="+mj-lt"/>
              <a:buAutoNum type="alphaLcParenR"/>
            </a:pPr>
            <a:r>
              <a:rPr lang="pt-BR" sz="2400" dirty="0"/>
              <a:t>55 </a:t>
            </a:r>
            <a:r>
              <a:rPr lang="pt-BR" sz="2400" dirty="0" err="1"/>
              <a:t>g</a:t>
            </a:r>
            <a:endParaRPr lang="pt-BR" sz="2400" dirty="0"/>
          </a:p>
          <a:p>
            <a:pPr marL="457189" indent="-457189">
              <a:lnSpc>
                <a:spcPct val="150000"/>
              </a:lnSpc>
              <a:buFont typeface="+mj-lt"/>
              <a:buAutoNum type="alphaLcParenR"/>
            </a:pPr>
            <a:r>
              <a:rPr lang="pt-BR" sz="2400" dirty="0"/>
              <a:t>75 </a:t>
            </a:r>
            <a:r>
              <a:rPr lang="pt-BR" sz="2400" dirty="0" err="1"/>
              <a:t>g</a:t>
            </a:r>
            <a:endParaRPr lang="pt-BR" sz="2400" dirty="0"/>
          </a:p>
          <a:p>
            <a:pPr marL="457189" indent="-457189">
              <a:lnSpc>
                <a:spcPct val="150000"/>
              </a:lnSpc>
              <a:buFont typeface="+mj-lt"/>
              <a:buAutoNum type="alphaLcParenR"/>
            </a:pPr>
            <a:r>
              <a:rPr lang="pt-BR" sz="2400" dirty="0">
                <a:solidFill>
                  <a:srgbClr val="FF0000"/>
                </a:solidFill>
              </a:rPr>
              <a:t>60 </a:t>
            </a:r>
            <a:r>
              <a:rPr lang="pt-BR" sz="2400" dirty="0" err="1">
                <a:solidFill>
                  <a:srgbClr val="FF0000"/>
                </a:solidFill>
              </a:rPr>
              <a:t>g</a:t>
            </a:r>
            <a:endParaRPr lang="pt-BR" sz="2400" dirty="0">
              <a:solidFill>
                <a:srgbClr val="FF0000"/>
              </a:solidFill>
            </a:endParaRPr>
          </a:p>
        </p:txBody>
      </p:sp>
    </p:spTree>
    <p:extLst>
      <p:ext uri="{BB962C8B-B14F-4D97-AF65-F5344CB8AC3E}">
        <p14:creationId xmlns:p14="http://schemas.microsoft.com/office/powerpoint/2010/main" val="333330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D8C3E-C1DD-EB4A-A088-9A62F25E6A46}"/>
              </a:ext>
            </a:extLst>
          </p:cNvPr>
          <p:cNvSpPr>
            <a:spLocks noGrp="1"/>
          </p:cNvSpPr>
          <p:nvPr>
            <p:ph type="title"/>
          </p:nvPr>
        </p:nvSpPr>
        <p:spPr>
          <a:xfrm>
            <a:off x="143339" y="629265"/>
            <a:ext cx="4320480" cy="1676603"/>
          </a:xfrm>
        </p:spPr>
        <p:txBody>
          <a:bodyPr vert="horz" lIns="121920" tIns="60960" rIns="121920" bIns="60960" rtlCol="0" anchor="ctr">
            <a:normAutofit/>
          </a:bodyPr>
          <a:lstStyle/>
          <a:p>
            <a:pPr algn="l">
              <a:lnSpc>
                <a:spcPct val="90000"/>
              </a:lnSpc>
            </a:pPr>
            <a:r>
              <a:rPr lang="en-US" dirty="0" err="1"/>
              <a:t>Pergunta</a:t>
            </a:r>
            <a:r>
              <a:rPr lang="en-US" dirty="0"/>
              <a:t> </a:t>
            </a:r>
            <a:r>
              <a:rPr lang="en-US" dirty="0" err="1"/>
              <a:t>Surpresa</a:t>
            </a:r>
            <a:r>
              <a:rPr lang="en-US" dirty="0"/>
              <a:t> 300</a:t>
            </a:r>
          </a:p>
        </p:txBody>
      </p:sp>
      <p:sp>
        <p:nvSpPr>
          <p:cNvPr id="3" name="CaixaDeTexto 2">
            <a:extLst>
              <a:ext uri="{FF2B5EF4-FFF2-40B4-BE49-F238E27FC236}">
                <a16:creationId xmlns:a16="http://schemas.microsoft.com/office/drawing/2014/main" id="{9404BFFF-822D-7C4F-9CF0-B4891403637E}"/>
              </a:ext>
            </a:extLst>
          </p:cNvPr>
          <p:cNvSpPr txBox="1"/>
          <p:nvPr/>
        </p:nvSpPr>
        <p:spPr>
          <a:xfrm>
            <a:off x="648932" y="2438400"/>
            <a:ext cx="3651465" cy="3785419"/>
          </a:xfrm>
          <a:prstGeom prst="rect">
            <a:avLst/>
          </a:prstGeom>
        </p:spPr>
        <p:txBody>
          <a:bodyPr vert="horz" lIns="121920" tIns="60960" rIns="121920" bIns="60960" rtlCol="0">
            <a:normAutofit/>
          </a:bodyPr>
          <a:lstStyle/>
          <a:p>
            <a:pPr indent="-304792">
              <a:lnSpc>
                <a:spcPct val="90000"/>
              </a:lnSpc>
              <a:spcAft>
                <a:spcPts val="800"/>
              </a:spcAft>
              <a:buFont typeface="Arial" panose="020B0604020202020204" pitchFamily="34" charset="0"/>
              <a:buChar char="•"/>
            </a:pPr>
            <a:r>
              <a:rPr lang="en-US" sz="1733" dirty="0" err="1"/>
              <a:t>Foi</a:t>
            </a:r>
            <a:r>
              <a:rPr lang="en-US" sz="1733" dirty="0"/>
              <a:t> no </a:t>
            </a:r>
            <a:r>
              <a:rPr lang="en-US" sz="1733" dirty="0" err="1"/>
              <a:t>dia</a:t>
            </a:r>
            <a:r>
              <a:rPr lang="en-US" sz="1733" dirty="0"/>
              <a:t> 8 de </a:t>
            </a:r>
            <a:r>
              <a:rPr lang="en-US" sz="1733" dirty="0" err="1"/>
              <a:t>outubro</a:t>
            </a:r>
            <a:r>
              <a:rPr lang="en-US" sz="1733" dirty="0"/>
              <a:t> de 1958 que o </a:t>
            </a:r>
            <a:r>
              <a:rPr lang="en-US" sz="1733" dirty="0" err="1"/>
              <a:t>cirurgião</a:t>
            </a:r>
            <a:r>
              <a:rPr lang="en-US" sz="1733" dirty="0"/>
              <a:t> </a:t>
            </a:r>
            <a:r>
              <a:rPr lang="en-US" sz="1733" dirty="0" err="1"/>
              <a:t>cardíaco</a:t>
            </a:r>
            <a:r>
              <a:rPr lang="en-US" sz="1733" dirty="0"/>
              <a:t> </a:t>
            </a:r>
            <a:r>
              <a:rPr lang="en-US" sz="1733" dirty="0" err="1"/>
              <a:t>sueco</a:t>
            </a:r>
            <a:r>
              <a:rPr lang="en-US" sz="1733" dirty="0"/>
              <a:t> Ake </a:t>
            </a:r>
            <a:r>
              <a:rPr lang="en-US" sz="1733" dirty="0" err="1"/>
              <a:t>Senning</a:t>
            </a:r>
            <a:r>
              <a:rPr lang="en-US" sz="1733" dirty="0"/>
              <a:t> </a:t>
            </a:r>
            <a:r>
              <a:rPr lang="en-US" sz="1733" dirty="0" err="1"/>
              <a:t>implantou</a:t>
            </a:r>
            <a:r>
              <a:rPr lang="en-US" sz="1733" dirty="0"/>
              <a:t> pela </a:t>
            </a:r>
            <a:r>
              <a:rPr lang="en-US" sz="1733" dirty="0" err="1"/>
              <a:t>primeira</a:t>
            </a:r>
            <a:r>
              <a:rPr lang="en-US" sz="1733" dirty="0"/>
              <a:t> </a:t>
            </a:r>
            <a:r>
              <a:rPr lang="en-US" sz="1733" dirty="0" err="1"/>
              <a:t>vez</a:t>
            </a:r>
            <a:r>
              <a:rPr lang="en-US" sz="1733" dirty="0"/>
              <a:t> um </a:t>
            </a:r>
            <a:r>
              <a:rPr lang="en-US" sz="1733" dirty="0" err="1"/>
              <a:t>marca-passo</a:t>
            </a:r>
            <a:r>
              <a:rPr lang="en-US" sz="1733" dirty="0"/>
              <a:t>. </a:t>
            </a:r>
            <a:r>
              <a:rPr lang="en-US" sz="1733" dirty="0" err="1"/>
              <a:t>Seu</a:t>
            </a:r>
            <a:r>
              <a:rPr lang="en-US" sz="1733" dirty="0"/>
              <a:t> </a:t>
            </a:r>
            <a:r>
              <a:rPr lang="en-US" sz="1733" dirty="0" err="1"/>
              <a:t>paciente</a:t>
            </a:r>
            <a:r>
              <a:rPr lang="en-US" sz="1733" dirty="0"/>
              <a:t> </a:t>
            </a:r>
            <a:r>
              <a:rPr lang="en-US" sz="1733" dirty="0" err="1"/>
              <a:t>foi</a:t>
            </a:r>
            <a:r>
              <a:rPr lang="en-US" sz="1733" dirty="0"/>
              <a:t> o </a:t>
            </a:r>
            <a:r>
              <a:rPr lang="en-US" sz="1733" dirty="0" err="1"/>
              <a:t>engenheiro</a:t>
            </a:r>
            <a:r>
              <a:rPr lang="en-US" sz="1733" dirty="0"/>
              <a:t> </a:t>
            </a:r>
            <a:r>
              <a:rPr lang="en-US" sz="1733" dirty="0" err="1"/>
              <a:t>eletrônico</a:t>
            </a:r>
            <a:r>
              <a:rPr lang="en-US" sz="1733" dirty="0"/>
              <a:t> Arne Larsson, de 40 </a:t>
            </a:r>
            <a:r>
              <a:rPr lang="en-US" sz="1733" dirty="0" err="1"/>
              <a:t>anos</a:t>
            </a:r>
            <a:r>
              <a:rPr lang="en-US" sz="1733" dirty="0"/>
              <a:t>.</a:t>
            </a:r>
          </a:p>
          <a:p>
            <a:pPr indent="-304792">
              <a:lnSpc>
                <a:spcPct val="90000"/>
              </a:lnSpc>
              <a:spcAft>
                <a:spcPts val="800"/>
              </a:spcAft>
              <a:buFont typeface="Arial" panose="020B0604020202020204" pitchFamily="34" charset="0"/>
              <a:buChar char="•"/>
            </a:pPr>
            <a:r>
              <a:rPr lang="en-US" sz="1733" dirty="0"/>
              <a:t>O </a:t>
            </a:r>
            <a:r>
              <a:rPr lang="en-US" sz="1733" dirty="0" err="1"/>
              <a:t>primeiro</a:t>
            </a:r>
            <a:r>
              <a:rPr lang="en-US" sz="1733" dirty="0"/>
              <a:t> </a:t>
            </a:r>
            <a:r>
              <a:rPr lang="en-US" sz="1733" dirty="0" err="1"/>
              <a:t>marca-passo</a:t>
            </a:r>
            <a:r>
              <a:rPr lang="en-US" sz="1733" dirty="0"/>
              <a:t> </a:t>
            </a:r>
            <a:r>
              <a:rPr lang="en-US" sz="1733" dirty="0" err="1"/>
              <a:t>pesava</a:t>
            </a:r>
            <a:r>
              <a:rPr lang="en-US" sz="1733" dirty="0"/>
              <a:t> 60 </a:t>
            </a:r>
            <a:r>
              <a:rPr lang="en-US" sz="1733" dirty="0" err="1"/>
              <a:t>gramas</a:t>
            </a:r>
            <a:r>
              <a:rPr lang="en-US" sz="1733" dirty="0"/>
              <a:t>, era </a:t>
            </a:r>
            <a:r>
              <a:rPr lang="en-US" sz="1733" dirty="0" err="1"/>
              <a:t>movido</a:t>
            </a:r>
            <a:r>
              <a:rPr lang="en-US" sz="1733" dirty="0"/>
              <a:t> a </a:t>
            </a:r>
            <a:r>
              <a:rPr lang="en-US" sz="1733" dirty="0" err="1"/>
              <a:t>baterias</a:t>
            </a:r>
            <a:r>
              <a:rPr lang="en-US" sz="1733" dirty="0"/>
              <a:t> de </a:t>
            </a:r>
            <a:r>
              <a:rPr lang="en-US" sz="1733" dirty="0" err="1"/>
              <a:t>níquel</a:t>
            </a:r>
            <a:r>
              <a:rPr lang="en-US" sz="1733" dirty="0"/>
              <a:t> e </a:t>
            </a:r>
            <a:r>
              <a:rPr lang="en-US" sz="1733" dirty="0" err="1"/>
              <a:t>cádmio</a:t>
            </a:r>
            <a:r>
              <a:rPr lang="en-US" sz="1733" dirty="0"/>
              <a:t> e </a:t>
            </a:r>
            <a:r>
              <a:rPr lang="en-US" sz="1733" dirty="0" err="1"/>
              <a:t>tinha</a:t>
            </a:r>
            <a:r>
              <a:rPr lang="en-US" sz="1733" dirty="0"/>
              <a:t> um </a:t>
            </a:r>
            <a:r>
              <a:rPr lang="en-US" sz="1733" dirty="0" err="1"/>
              <a:t>diâmetro</a:t>
            </a:r>
            <a:r>
              <a:rPr lang="en-US" sz="1733" dirty="0"/>
              <a:t> de 55 </a:t>
            </a:r>
            <a:r>
              <a:rPr lang="en-US" sz="1733" dirty="0" err="1"/>
              <a:t>milímetros</a:t>
            </a:r>
            <a:r>
              <a:rPr lang="en-US" sz="1733" dirty="0"/>
              <a:t>. </a:t>
            </a:r>
          </a:p>
          <a:p>
            <a:pPr indent="-304792">
              <a:lnSpc>
                <a:spcPct val="90000"/>
              </a:lnSpc>
              <a:spcAft>
                <a:spcPts val="800"/>
              </a:spcAft>
              <a:buFont typeface="Arial" panose="020B0604020202020204" pitchFamily="34" charset="0"/>
              <a:buChar char="•"/>
            </a:pPr>
            <a:r>
              <a:rPr lang="en-US" sz="1733" dirty="0"/>
              <a:t>Larsson </a:t>
            </a:r>
            <a:r>
              <a:rPr lang="en-US" sz="1733" dirty="0" err="1"/>
              <a:t>viveu</a:t>
            </a:r>
            <a:r>
              <a:rPr lang="en-US" sz="1733" dirty="0"/>
              <a:t> </a:t>
            </a:r>
            <a:r>
              <a:rPr lang="en-US" sz="1733" dirty="0" err="1"/>
              <a:t>mais</a:t>
            </a:r>
            <a:r>
              <a:rPr lang="en-US" sz="1733" dirty="0"/>
              <a:t> que Ake </a:t>
            </a:r>
            <a:r>
              <a:rPr lang="en-US" sz="1733" dirty="0" err="1"/>
              <a:t>Senning</a:t>
            </a:r>
            <a:r>
              <a:rPr lang="en-US" sz="1733" dirty="0"/>
              <a:t>. </a:t>
            </a:r>
            <a:r>
              <a:rPr lang="en-US" sz="1733" dirty="0" err="1"/>
              <a:t>Desde</a:t>
            </a:r>
            <a:r>
              <a:rPr lang="en-US" sz="1733" dirty="0"/>
              <a:t> 1958, </a:t>
            </a:r>
            <a:r>
              <a:rPr lang="en-US" sz="1733" dirty="0" err="1"/>
              <a:t>ele</a:t>
            </a:r>
            <a:r>
              <a:rPr lang="en-US" sz="1733" dirty="0"/>
              <a:t> </a:t>
            </a:r>
            <a:r>
              <a:rPr lang="en-US" sz="1733" dirty="0" err="1"/>
              <a:t>recebeu</a:t>
            </a:r>
            <a:r>
              <a:rPr lang="en-US" sz="1733" dirty="0"/>
              <a:t> 22 </a:t>
            </a:r>
            <a:r>
              <a:rPr lang="en-US" sz="1733" dirty="0" err="1"/>
              <a:t>marcapassos</a:t>
            </a:r>
            <a:r>
              <a:rPr lang="en-US" sz="1733" dirty="0"/>
              <a:t>, </a:t>
            </a:r>
            <a:r>
              <a:rPr lang="en-US" sz="1733" dirty="0" err="1"/>
              <a:t>desfrutando</a:t>
            </a:r>
            <a:r>
              <a:rPr lang="en-US" sz="1733" dirty="0"/>
              <a:t> de um </a:t>
            </a:r>
            <a:r>
              <a:rPr lang="en-US" sz="1733" dirty="0" err="1"/>
              <a:t>estilo</a:t>
            </a:r>
            <a:r>
              <a:rPr lang="en-US" sz="1733" dirty="0"/>
              <a:t> de </a:t>
            </a:r>
            <a:r>
              <a:rPr lang="en-US" sz="1733" dirty="0" err="1"/>
              <a:t>vida</a:t>
            </a:r>
            <a:r>
              <a:rPr lang="en-US" sz="1733" dirty="0"/>
              <a:t> </a:t>
            </a:r>
            <a:r>
              <a:rPr lang="en-US" sz="1733" dirty="0" err="1"/>
              <a:t>ativo</a:t>
            </a:r>
            <a:r>
              <a:rPr lang="en-US" sz="1733" dirty="0"/>
              <a:t> </a:t>
            </a:r>
            <a:r>
              <a:rPr lang="en-US" sz="1733" dirty="0" err="1"/>
              <a:t>saudável</a:t>
            </a:r>
            <a:r>
              <a:rPr lang="en-US" sz="1733" dirty="0"/>
              <a:t>.</a:t>
            </a:r>
          </a:p>
        </p:txBody>
      </p:sp>
      <p:pic>
        <p:nvPicPr>
          <p:cNvPr id="5" name="Imagem 4" descr="Uma imagem contendo homem, pessoa, óculos, interior&#10;&#10;Descrição gerada automaticamente">
            <a:extLst>
              <a:ext uri="{FF2B5EF4-FFF2-40B4-BE49-F238E27FC236}">
                <a16:creationId xmlns:a16="http://schemas.microsoft.com/office/drawing/2014/main" id="{908F4DA1-9ECE-B049-A365-75094FB437CF}"/>
              </a:ext>
            </a:extLst>
          </p:cNvPr>
          <p:cNvPicPr>
            <a:picLocks noChangeAspect="1"/>
          </p:cNvPicPr>
          <p:nvPr/>
        </p:nvPicPr>
        <p:blipFill rotWithShape="1">
          <a:blip r:embed="rId2"/>
          <a:srcRect r="18503" b="2"/>
          <a:stretch/>
        </p:blipFill>
        <p:spPr>
          <a:xfrm>
            <a:off x="4639056" y="13"/>
            <a:ext cx="7552944" cy="6857987"/>
          </a:xfrm>
          <a:prstGeom prst="rect">
            <a:avLst/>
          </a:prstGeom>
          <a:effectLst/>
        </p:spPr>
      </p:pic>
    </p:spTree>
    <p:extLst>
      <p:ext uri="{BB962C8B-B14F-4D97-AF65-F5344CB8AC3E}">
        <p14:creationId xmlns:p14="http://schemas.microsoft.com/office/powerpoint/2010/main" val="2362085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lstStyle/>
          <a:p>
            <a:pPr algn="ctr"/>
            <a:r>
              <a:rPr lang="pt-BR" dirty="0"/>
              <a:t>Arritmias 400</a:t>
            </a:r>
          </a:p>
        </p:txBody>
      </p:sp>
      <p:pic>
        <p:nvPicPr>
          <p:cNvPr id="4" name="Picture 1">
            <a:extLst>
              <a:ext uri="{FF2B5EF4-FFF2-40B4-BE49-F238E27FC236}">
                <a16:creationId xmlns:a16="http://schemas.microsoft.com/office/drawing/2014/main" id="{149780C0-6FAC-A042-86C7-0FF81954CD3A}"/>
              </a:ext>
            </a:extLst>
          </p:cNvPr>
          <p:cNvPicPr>
            <a:picLocks noChangeAspect="1"/>
          </p:cNvPicPr>
          <p:nvPr/>
        </p:nvPicPr>
        <p:blipFill rotWithShape="1">
          <a:blip r:embed="rId2"/>
          <a:srcRect l="1954" t="-2" r="15" b="483"/>
          <a:stretch/>
        </p:blipFill>
        <p:spPr>
          <a:xfrm rot="10633754">
            <a:off x="4420521" y="1319699"/>
            <a:ext cx="7298604" cy="4218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tângulo 4">
            <a:extLst>
              <a:ext uri="{FF2B5EF4-FFF2-40B4-BE49-F238E27FC236}">
                <a16:creationId xmlns:a16="http://schemas.microsoft.com/office/drawing/2014/main" id="{8491B6E0-12E9-2648-97AF-15CD4EDBBD07}"/>
              </a:ext>
            </a:extLst>
          </p:cNvPr>
          <p:cNvSpPr/>
          <p:nvPr/>
        </p:nvSpPr>
        <p:spPr>
          <a:xfrm>
            <a:off x="375177" y="1145757"/>
            <a:ext cx="3720075" cy="4524315"/>
          </a:xfrm>
          <a:prstGeom prst="rect">
            <a:avLst/>
          </a:prstGeom>
        </p:spPr>
        <p:txBody>
          <a:bodyPr wrap="square">
            <a:spAutoFit/>
          </a:bodyPr>
          <a:lstStyle/>
          <a:p>
            <a:r>
              <a:rPr lang="pt-BR" sz="2400" dirty="0"/>
              <a:t>Bradicardia sinusal, prolongamento do intervalo QT e entalhe final de QRS no ECG caracterizam:</a:t>
            </a:r>
            <a:endParaRPr lang="en-US" sz="2400" dirty="0"/>
          </a:p>
          <a:p>
            <a:pPr lvl="0"/>
            <a:endParaRPr lang="pt-BR" sz="2400" dirty="0"/>
          </a:p>
          <a:p>
            <a:pPr marL="457189" indent="-457189">
              <a:buFont typeface="+mj-lt"/>
              <a:buAutoNum type="alphaLcParenR"/>
            </a:pPr>
            <a:r>
              <a:rPr lang="pt-BR" sz="2400" dirty="0"/>
              <a:t>Síndrome de </a:t>
            </a:r>
            <a:r>
              <a:rPr lang="pt-BR" sz="2400" dirty="0" err="1"/>
              <a:t>Brugada</a:t>
            </a:r>
            <a:endParaRPr lang="pt-BR" sz="2400" dirty="0"/>
          </a:p>
          <a:p>
            <a:pPr marL="457189" indent="-457189">
              <a:buFont typeface="+mj-lt"/>
              <a:buAutoNum type="alphaLcParenR"/>
            </a:pPr>
            <a:endParaRPr lang="en-US" sz="2400" dirty="0"/>
          </a:p>
          <a:p>
            <a:pPr marL="457189" indent="-457189">
              <a:buFont typeface="+mj-lt"/>
              <a:buAutoNum type="alphaLcParenR"/>
            </a:pPr>
            <a:r>
              <a:rPr lang="pt-BR" sz="2400" dirty="0" err="1"/>
              <a:t>Pré</a:t>
            </a:r>
            <a:r>
              <a:rPr lang="pt-BR" sz="2400" dirty="0"/>
              <a:t> excitação ventricular</a:t>
            </a:r>
          </a:p>
          <a:p>
            <a:pPr marL="457189" indent="-457189">
              <a:buFont typeface="+mj-lt"/>
              <a:buAutoNum type="alphaLcParenR"/>
            </a:pPr>
            <a:endParaRPr lang="en-US" sz="2400" dirty="0"/>
          </a:p>
          <a:p>
            <a:pPr marL="457189" indent="-457189">
              <a:buFont typeface="+mj-lt"/>
              <a:buAutoNum type="alphaLcParenR"/>
            </a:pPr>
            <a:r>
              <a:rPr lang="pt-BR" sz="2400" dirty="0">
                <a:solidFill>
                  <a:srgbClr val="FF0000"/>
                </a:solidFill>
              </a:rPr>
              <a:t>Hipotermia</a:t>
            </a:r>
          </a:p>
          <a:p>
            <a:pPr marL="457189" indent="-457189">
              <a:buFont typeface="+mj-lt"/>
              <a:buAutoNum type="alphaLcParenR"/>
            </a:pPr>
            <a:endParaRPr lang="en-US" sz="2400" dirty="0"/>
          </a:p>
          <a:p>
            <a:pPr marL="457189" indent="-457189">
              <a:buFont typeface="+mj-lt"/>
              <a:buAutoNum type="alphaLcParenR"/>
            </a:pPr>
            <a:r>
              <a:rPr lang="pt-BR" sz="2400" dirty="0" err="1"/>
              <a:t>Hiperpotassemia</a:t>
            </a:r>
            <a:endParaRPr lang="en-US" sz="2400" dirty="0"/>
          </a:p>
        </p:txBody>
      </p:sp>
    </p:spTree>
    <p:extLst>
      <p:ext uri="{BB962C8B-B14F-4D97-AF65-F5344CB8AC3E}">
        <p14:creationId xmlns:p14="http://schemas.microsoft.com/office/powerpoint/2010/main" val="2096019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lstStyle/>
          <a:p>
            <a:pPr algn="ctr"/>
            <a:r>
              <a:rPr lang="pt-BR" dirty="0"/>
              <a:t>Arritmias 400</a:t>
            </a:r>
          </a:p>
        </p:txBody>
      </p:sp>
      <p:sp>
        <p:nvSpPr>
          <p:cNvPr id="4" name="Retângulo 3">
            <a:extLst>
              <a:ext uri="{FF2B5EF4-FFF2-40B4-BE49-F238E27FC236}">
                <a16:creationId xmlns:a16="http://schemas.microsoft.com/office/drawing/2014/main" id="{699D0829-0FF2-6A4C-BB4B-9B5E9072CAAA}"/>
              </a:ext>
            </a:extLst>
          </p:cNvPr>
          <p:cNvSpPr/>
          <p:nvPr/>
        </p:nvSpPr>
        <p:spPr>
          <a:xfrm>
            <a:off x="-55739" y="5233494"/>
            <a:ext cx="12097344" cy="1518621"/>
          </a:xfrm>
          <a:prstGeom prst="rect">
            <a:avLst/>
          </a:prstGeom>
        </p:spPr>
        <p:txBody>
          <a:bodyPr wrap="square">
            <a:spAutoFit/>
          </a:bodyPr>
          <a:lstStyle/>
          <a:p>
            <a:pPr>
              <a:lnSpc>
                <a:spcPct val="150000"/>
              </a:lnSpc>
            </a:pPr>
            <a:r>
              <a:rPr lang="pt-BR" sz="2133" dirty="0"/>
              <a:t>A baixa temperatura corporal importante pode trazer bradicardia sinusal, prolongamento do QT e entalhe final do QRS. O achado do entalhe final é conhecido como Onda de </a:t>
            </a:r>
            <a:r>
              <a:rPr lang="pt-BR" sz="2133" dirty="0" err="1"/>
              <a:t>Osborn</a:t>
            </a:r>
            <a:r>
              <a:rPr lang="pt-BR" sz="2133" dirty="0"/>
              <a:t> e é típico da hipotermia. </a:t>
            </a:r>
          </a:p>
          <a:p>
            <a:pPr>
              <a:lnSpc>
                <a:spcPct val="150000"/>
              </a:lnSpc>
            </a:pPr>
            <a:r>
              <a:rPr lang="pt-BR" sz="2133" dirty="0"/>
              <a:t> Diretriz de Análise e Emissão de Laudos Eletrocardiográficos SBC</a:t>
            </a:r>
          </a:p>
        </p:txBody>
      </p:sp>
      <p:pic>
        <p:nvPicPr>
          <p:cNvPr id="5" name="Picture 1">
            <a:extLst>
              <a:ext uri="{FF2B5EF4-FFF2-40B4-BE49-F238E27FC236}">
                <a16:creationId xmlns:a16="http://schemas.microsoft.com/office/drawing/2014/main" id="{C43A8824-EEBE-B740-AABB-FB58B8EA0AB4}"/>
              </a:ext>
            </a:extLst>
          </p:cNvPr>
          <p:cNvPicPr>
            <a:picLocks noChangeAspect="1"/>
          </p:cNvPicPr>
          <p:nvPr/>
        </p:nvPicPr>
        <p:blipFill rotWithShape="1">
          <a:blip r:embed="rId2"/>
          <a:srcRect l="1954" t="-2" r="15" b="483"/>
          <a:stretch/>
        </p:blipFill>
        <p:spPr>
          <a:xfrm rot="10633754">
            <a:off x="2343633" y="1085637"/>
            <a:ext cx="7298604" cy="4218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87162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Arritmias</a:t>
            </a:r>
            <a:r>
              <a:rPr lang="en-US" dirty="0"/>
              <a:t> 500</a:t>
            </a:r>
          </a:p>
        </p:txBody>
      </p:sp>
      <p:sp>
        <p:nvSpPr>
          <p:cNvPr id="3" name="Content Placeholder 2"/>
          <p:cNvSpPr>
            <a:spLocks noGrp="1"/>
          </p:cNvSpPr>
          <p:nvPr>
            <p:ph idx="1"/>
          </p:nvPr>
        </p:nvSpPr>
        <p:spPr>
          <a:xfrm>
            <a:off x="1981200" y="1417638"/>
            <a:ext cx="8229600" cy="1193802"/>
          </a:xfrm>
        </p:spPr>
        <p:txBody>
          <a:bodyPr>
            <a:normAutofit/>
          </a:bodyPr>
          <a:lstStyle/>
          <a:p>
            <a:pPr marL="0" indent="0">
              <a:lnSpc>
                <a:spcPct val="150000"/>
              </a:lnSpc>
              <a:buNone/>
            </a:pPr>
            <a:r>
              <a:rPr lang="en-US" sz="1400" dirty="0"/>
              <a:t>Um </a:t>
            </a:r>
            <a:r>
              <a:rPr lang="en-US" sz="1400" dirty="0" err="1"/>
              <a:t>menino</a:t>
            </a:r>
            <a:r>
              <a:rPr lang="en-US" sz="1400" dirty="0"/>
              <a:t> de 14 </a:t>
            </a:r>
            <a:r>
              <a:rPr lang="en-US" sz="1400" dirty="0" err="1"/>
              <a:t>anos</a:t>
            </a:r>
            <a:r>
              <a:rPr lang="en-US" sz="1400" dirty="0"/>
              <a:t> </a:t>
            </a:r>
            <a:r>
              <a:rPr lang="en-US" sz="1400" dirty="0" err="1"/>
              <a:t>sofreu</a:t>
            </a:r>
            <a:r>
              <a:rPr lang="en-US" sz="1400" dirty="0"/>
              <a:t> </a:t>
            </a:r>
            <a:r>
              <a:rPr lang="en-US" sz="1400" dirty="0" err="1"/>
              <a:t>uma</a:t>
            </a:r>
            <a:r>
              <a:rPr lang="en-US" sz="1400" dirty="0"/>
              <a:t> </a:t>
            </a:r>
            <a:r>
              <a:rPr lang="en-US" sz="1400" dirty="0" err="1"/>
              <a:t>síncope</a:t>
            </a:r>
            <a:r>
              <a:rPr lang="en-US" sz="1400" dirty="0"/>
              <a:t> </a:t>
            </a:r>
            <a:r>
              <a:rPr lang="en-US" sz="1400" dirty="0" err="1"/>
              <a:t>na</a:t>
            </a:r>
            <a:r>
              <a:rPr lang="en-US" sz="1400" dirty="0"/>
              <a:t> aula de </a:t>
            </a:r>
            <a:r>
              <a:rPr lang="en-US" sz="1400" dirty="0" err="1"/>
              <a:t>ginástica</a:t>
            </a:r>
            <a:r>
              <a:rPr lang="en-US" sz="1400" dirty="0"/>
              <a:t>. </a:t>
            </a:r>
            <a:r>
              <a:rPr lang="en-US" sz="1400" dirty="0" err="1"/>
              <a:t>Seu</a:t>
            </a:r>
            <a:r>
              <a:rPr lang="en-US" sz="1400" dirty="0"/>
              <a:t> </a:t>
            </a:r>
            <a:r>
              <a:rPr lang="en-US" sz="1400" dirty="0" err="1"/>
              <a:t>tio</a:t>
            </a:r>
            <a:r>
              <a:rPr lang="en-US" sz="1400" dirty="0"/>
              <a:t> </a:t>
            </a:r>
            <a:r>
              <a:rPr lang="en-US" sz="1400" dirty="0" err="1"/>
              <a:t>morreu</a:t>
            </a:r>
            <a:r>
              <a:rPr lang="en-US" sz="1400" dirty="0"/>
              <a:t> </a:t>
            </a:r>
            <a:r>
              <a:rPr lang="en-US" sz="1400" dirty="0" err="1"/>
              <a:t>aos</a:t>
            </a:r>
            <a:r>
              <a:rPr lang="en-US" sz="1400" dirty="0"/>
              <a:t> 20 </a:t>
            </a:r>
            <a:r>
              <a:rPr lang="en-US" sz="1400" dirty="0" err="1"/>
              <a:t>anos</a:t>
            </a:r>
            <a:r>
              <a:rPr lang="en-US" sz="1400" dirty="0"/>
              <a:t> </a:t>
            </a:r>
            <a:r>
              <a:rPr lang="en-US" sz="1400" dirty="0" err="1"/>
              <a:t>durante</a:t>
            </a:r>
            <a:r>
              <a:rPr lang="en-US" sz="1400" dirty="0"/>
              <a:t> </a:t>
            </a:r>
            <a:r>
              <a:rPr lang="en-US" sz="1400" dirty="0" err="1"/>
              <a:t>partida</a:t>
            </a:r>
            <a:r>
              <a:rPr lang="en-US" sz="1400" dirty="0"/>
              <a:t> de </a:t>
            </a:r>
            <a:r>
              <a:rPr lang="en-US" sz="1400" dirty="0" err="1"/>
              <a:t>futebol</a:t>
            </a:r>
            <a:r>
              <a:rPr lang="en-US" sz="1400" dirty="0"/>
              <a:t>. </a:t>
            </a:r>
            <a:r>
              <a:rPr lang="en-US" sz="1400" dirty="0" err="1"/>
              <a:t>Ao</a:t>
            </a:r>
            <a:r>
              <a:rPr lang="en-US" sz="1400" dirty="0"/>
              <a:t> ECG o </a:t>
            </a:r>
            <a:r>
              <a:rPr lang="en-US" sz="1400" dirty="0" err="1"/>
              <a:t>menino</a:t>
            </a:r>
            <a:r>
              <a:rPr lang="en-US" sz="1400" dirty="0"/>
              <a:t> </a:t>
            </a:r>
            <a:r>
              <a:rPr lang="en-US" sz="1400" dirty="0" err="1"/>
              <a:t>demonstra</a:t>
            </a:r>
            <a:r>
              <a:rPr lang="en-US" sz="1400" dirty="0"/>
              <a:t> </a:t>
            </a:r>
            <a:r>
              <a:rPr lang="en-US" sz="1400" dirty="0" err="1"/>
              <a:t>ritmo</a:t>
            </a:r>
            <a:r>
              <a:rPr lang="en-US" sz="1400" dirty="0"/>
              <a:t> </a:t>
            </a:r>
            <a:r>
              <a:rPr lang="en-US" sz="1400" dirty="0" err="1"/>
              <a:t>sinusal</a:t>
            </a:r>
            <a:r>
              <a:rPr lang="en-US" sz="1400" dirty="0"/>
              <a:t> e </a:t>
            </a:r>
            <a:r>
              <a:rPr lang="en-US" sz="1400" dirty="0" err="1"/>
              <a:t>intervalo</a:t>
            </a:r>
            <a:r>
              <a:rPr lang="en-US" sz="1400" dirty="0"/>
              <a:t> </a:t>
            </a:r>
            <a:r>
              <a:rPr lang="en-US" sz="1400" dirty="0" err="1"/>
              <a:t>QTc</a:t>
            </a:r>
            <a:r>
              <a:rPr lang="en-US" sz="1400" dirty="0"/>
              <a:t> normal. </a:t>
            </a:r>
            <a:r>
              <a:rPr lang="en-US" sz="1400" dirty="0" err="1"/>
              <a:t>Realizou</a:t>
            </a:r>
            <a:r>
              <a:rPr lang="en-US" sz="1400" dirty="0"/>
              <a:t> </a:t>
            </a:r>
            <a:r>
              <a:rPr lang="en-US" sz="1400" dirty="0" err="1"/>
              <a:t>Angio</a:t>
            </a:r>
            <a:r>
              <a:rPr lang="en-US" sz="1400" dirty="0"/>
              <a:t>-TC de </a:t>
            </a:r>
            <a:r>
              <a:rPr lang="en-US" sz="1400" dirty="0" err="1"/>
              <a:t>artérias</a:t>
            </a:r>
            <a:r>
              <a:rPr lang="en-US" sz="1400" dirty="0"/>
              <a:t> </a:t>
            </a:r>
            <a:r>
              <a:rPr lang="en-US" sz="1400" dirty="0" err="1"/>
              <a:t>coronarianas</a:t>
            </a:r>
            <a:r>
              <a:rPr lang="en-US" sz="1400" dirty="0"/>
              <a:t> e RM </a:t>
            </a:r>
            <a:r>
              <a:rPr lang="en-US" sz="1400" dirty="0" err="1"/>
              <a:t>cardíaca</a:t>
            </a:r>
            <a:r>
              <a:rPr lang="en-US" sz="1400" dirty="0"/>
              <a:t> </a:t>
            </a:r>
            <a:r>
              <a:rPr lang="en-US" sz="1400" dirty="0" err="1"/>
              <a:t>ambas</a:t>
            </a:r>
            <a:r>
              <a:rPr lang="en-US" sz="1400" dirty="0"/>
              <a:t> </a:t>
            </a:r>
            <a:r>
              <a:rPr lang="en-US" sz="1400" dirty="0" err="1"/>
              <a:t>normais</a:t>
            </a:r>
            <a:r>
              <a:rPr lang="en-US" sz="1400" dirty="0"/>
              <a:t>. </a:t>
            </a:r>
            <a:r>
              <a:rPr lang="en-US" sz="1400" dirty="0" err="1"/>
              <a:t>Realizou</a:t>
            </a:r>
            <a:r>
              <a:rPr lang="en-US" sz="1400" dirty="0"/>
              <a:t> um </a:t>
            </a:r>
            <a:r>
              <a:rPr lang="en-US" sz="1400" dirty="0" err="1"/>
              <a:t>Teste</a:t>
            </a:r>
            <a:r>
              <a:rPr lang="en-US" sz="1400" dirty="0"/>
              <a:t> </a:t>
            </a:r>
            <a:r>
              <a:rPr lang="en-US" sz="1400" dirty="0" err="1"/>
              <a:t>ergométrico</a:t>
            </a:r>
            <a:r>
              <a:rPr lang="en-US" sz="1400" dirty="0"/>
              <a:t> </a:t>
            </a:r>
            <a:r>
              <a:rPr lang="en-US" sz="1400" dirty="0" err="1"/>
              <a:t>que</a:t>
            </a:r>
            <a:r>
              <a:rPr lang="en-US" sz="1400" dirty="0"/>
              <a:t> </a:t>
            </a:r>
            <a:r>
              <a:rPr lang="en-US" sz="1400" dirty="0" err="1"/>
              <a:t>demonstrou</a:t>
            </a:r>
            <a:r>
              <a:rPr lang="en-US" sz="1400" dirty="0"/>
              <a:t>:</a:t>
            </a:r>
          </a:p>
        </p:txBody>
      </p:sp>
      <p:pic>
        <p:nvPicPr>
          <p:cNvPr id="4" name="Picture 3"/>
          <p:cNvPicPr>
            <a:picLocks noChangeAspect="1"/>
          </p:cNvPicPr>
          <p:nvPr/>
        </p:nvPicPr>
        <p:blipFill rotWithShape="1">
          <a:blip r:embed="rId2"/>
          <a:srcRect t="38967" r="2138" b="21149"/>
          <a:stretch/>
        </p:blipFill>
        <p:spPr>
          <a:xfrm rot="10800000">
            <a:off x="1762577" y="2890762"/>
            <a:ext cx="3643995" cy="1874763"/>
          </a:xfrm>
          <a:prstGeom prst="rect">
            <a:avLst/>
          </a:prstGeom>
        </p:spPr>
      </p:pic>
      <p:pic>
        <p:nvPicPr>
          <p:cNvPr id="5" name="Picture 4"/>
          <p:cNvPicPr>
            <a:picLocks noChangeAspect="1"/>
          </p:cNvPicPr>
          <p:nvPr/>
        </p:nvPicPr>
        <p:blipFill rotWithShape="1">
          <a:blip r:embed="rId3"/>
          <a:srcRect t="7856" r="45117"/>
          <a:stretch/>
        </p:blipFill>
        <p:spPr>
          <a:xfrm rot="10800000">
            <a:off x="5888087" y="3071060"/>
            <a:ext cx="4695247" cy="1694465"/>
          </a:xfrm>
          <a:prstGeom prst="rect">
            <a:avLst/>
          </a:prstGeom>
        </p:spPr>
      </p:pic>
      <p:sp>
        <p:nvSpPr>
          <p:cNvPr id="6" name="TextBox 5"/>
          <p:cNvSpPr txBox="1"/>
          <p:nvPr/>
        </p:nvSpPr>
        <p:spPr>
          <a:xfrm>
            <a:off x="2116667" y="2556583"/>
            <a:ext cx="2999619" cy="369332"/>
          </a:xfrm>
          <a:prstGeom prst="rect">
            <a:avLst/>
          </a:prstGeom>
          <a:noFill/>
        </p:spPr>
        <p:txBody>
          <a:bodyPr wrap="square" rtlCol="0">
            <a:spAutoFit/>
          </a:bodyPr>
          <a:lstStyle/>
          <a:p>
            <a:pPr algn="ctr"/>
            <a:r>
              <a:rPr lang="en-US" dirty="0"/>
              <a:t>3minutos de </a:t>
            </a:r>
            <a:r>
              <a:rPr lang="en-US" dirty="0" err="1"/>
              <a:t>exercício</a:t>
            </a:r>
            <a:endParaRPr lang="en-US" dirty="0"/>
          </a:p>
        </p:txBody>
      </p:sp>
      <p:sp>
        <p:nvSpPr>
          <p:cNvPr id="7" name="Rectangle 6"/>
          <p:cNvSpPr/>
          <p:nvPr/>
        </p:nvSpPr>
        <p:spPr>
          <a:xfrm>
            <a:off x="6882916" y="2611440"/>
            <a:ext cx="2296647" cy="369332"/>
          </a:xfrm>
          <a:prstGeom prst="rect">
            <a:avLst/>
          </a:prstGeom>
        </p:spPr>
        <p:txBody>
          <a:bodyPr wrap="none">
            <a:spAutoFit/>
          </a:bodyPr>
          <a:lstStyle/>
          <a:p>
            <a:pPr algn="ctr"/>
            <a:r>
              <a:rPr lang="en-US" dirty="0"/>
              <a:t>5 </a:t>
            </a:r>
            <a:r>
              <a:rPr lang="en-US" dirty="0" err="1"/>
              <a:t>minutos</a:t>
            </a:r>
            <a:r>
              <a:rPr lang="en-US" dirty="0"/>
              <a:t> de </a:t>
            </a:r>
            <a:r>
              <a:rPr lang="en-US" dirty="0" err="1"/>
              <a:t>exercício</a:t>
            </a:r>
            <a:endParaRPr lang="en-US" dirty="0"/>
          </a:p>
        </p:txBody>
      </p:sp>
      <p:sp>
        <p:nvSpPr>
          <p:cNvPr id="8" name="TextBox 7"/>
          <p:cNvSpPr txBox="1"/>
          <p:nvPr/>
        </p:nvSpPr>
        <p:spPr>
          <a:xfrm>
            <a:off x="2116666" y="4931621"/>
            <a:ext cx="7801429" cy="1754327"/>
          </a:xfrm>
          <a:prstGeom prst="rect">
            <a:avLst/>
          </a:prstGeom>
          <a:noFill/>
        </p:spPr>
        <p:txBody>
          <a:bodyPr wrap="square" rtlCol="0">
            <a:spAutoFit/>
          </a:bodyPr>
          <a:lstStyle/>
          <a:p>
            <a:pPr algn="ctr"/>
            <a:r>
              <a:rPr lang="en-US" dirty="0"/>
              <a:t>O </a:t>
            </a:r>
            <a:r>
              <a:rPr lang="en-US" dirty="0" err="1"/>
              <a:t>melhor</a:t>
            </a:r>
            <a:r>
              <a:rPr lang="en-US" dirty="0"/>
              <a:t> </a:t>
            </a:r>
            <a:r>
              <a:rPr lang="en-US" dirty="0" err="1"/>
              <a:t>tratamento</a:t>
            </a:r>
            <a:r>
              <a:rPr lang="en-US" dirty="0"/>
              <a:t> </a:t>
            </a:r>
            <a:r>
              <a:rPr lang="en-US" dirty="0" err="1"/>
              <a:t>para</a:t>
            </a:r>
            <a:r>
              <a:rPr lang="en-US" dirty="0"/>
              <a:t> o </a:t>
            </a:r>
            <a:r>
              <a:rPr lang="en-US" dirty="0" err="1"/>
              <a:t>caso</a:t>
            </a:r>
            <a:r>
              <a:rPr lang="en-US" dirty="0"/>
              <a:t> </a:t>
            </a:r>
            <a:r>
              <a:rPr lang="en-US" dirty="0" err="1"/>
              <a:t>é</a:t>
            </a:r>
            <a:r>
              <a:rPr lang="en-US" dirty="0"/>
              <a:t>:</a:t>
            </a:r>
          </a:p>
          <a:p>
            <a:pPr marL="342900" indent="-342900" algn="just">
              <a:buFont typeface="+mj-lt"/>
              <a:buAutoNum type="alphaLcParenR"/>
            </a:pPr>
            <a:r>
              <a:rPr lang="en-US" dirty="0" err="1"/>
              <a:t>Magnésio</a:t>
            </a:r>
            <a:endParaRPr lang="en-US" dirty="0"/>
          </a:p>
          <a:p>
            <a:pPr marL="342900" indent="-342900" algn="just">
              <a:buFont typeface="+mj-lt"/>
              <a:buAutoNum type="alphaLcParenR"/>
            </a:pPr>
            <a:r>
              <a:rPr lang="en-US" dirty="0" err="1"/>
              <a:t>Marcapasso</a:t>
            </a:r>
            <a:r>
              <a:rPr lang="en-US" dirty="0"/>
              <a:t> DDD</a:t>
            </a:r>
          </a:p>
          <a:p>
            <a:pPr marL="342900" indent="-342900" algn="just">
              <a:buFont typeface="+mj-lt"/>
              <a:buAutoNum type="alphaLcParenR"/>
            </a:pPr>
            <a:r>
              <a:rPr lang="en-US" dirty="0"/>
              <a:t>CDI</a:t>
            </a:r>
          </a:p>
          <a:p>
            <a:pPr marL="342900" indent="-342900" algn="just">
              <a:buFont typeface="+mj-lt"/>
              <a:buAutoNum type="alphaLcParenR"/>
            </a:pPr>
            <a:r>
              <a:rPr lang="en-US" dirty="0">
                <a:solidFill>
                  <a:srgbClr val="FF0000"/>
                </a:solidFill>
              </a:rPr>
              <a:t>Beta-</a:t>
            </a:r>
            <a:r>
              <a:rPr lang="en-US" dirty="0" err="1">
                <a:solidFill>
                  <a:srgbClr val="FF0000"/>
                </a:solidFill>
              </a:rPr>
              <a:t>bloqueadores</a:t>
            </a:r>
            <a:r>
              <a:rPr lang="en-US" dirty="0">
                <a:solidFill>
                  <a:srgbClr val="FF0000"/>
                </a:solidFill>
              </a:rPr>
              <a:t> e CDI</a:t>
            </a:r>
          </a:p>
          <a:p>
            <a:pPr marL="285750" indent="-285750">
              <a:buFontTx/>
              <a:buChar char="•"/>
            </a:pPr>
            <a:endParaRPr lang="en-US" dirty="0"/>
          </a:p>
        </p:txBody>
      </p:sp>
    </p:spTree>
    <p:extLst>
      <p:ext uri="{BB962C8B-B14F-4D97-AF65-F5344CB8AC3E}">
        <p14:creationId xmlns:p14="http://schemas.microsoft.com/office/powerpoint/2010/main" val="3445957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Arritmias</a:t>
            </a:r>
            <a:r>
              <a:rPr lang="en-US" dirty="0"/>
              <a:t> 500</a:t>
            </a:r>
          </a:p>
        </p:txBody>
      </p:sp>
      <p:pic>
        <p:nvPicPr>
          <p:cNvPr id="4" name="Picture 3"/>
          <p:cNvPicPr>
            <a:picLocks noChangeAspect="1"/>
          </p:cNvPicPr>
          <p:nvPr/>
        </p:nvPicPr>
        <p:blipFill rotWithShape="1">
          <a:blip r:embed="rId2"/>
          <a:srcRect t="38967" r="2138" b="21149"/>
          <a:stretch/>
        </p:blipFill>
        <p:spPr>
          <a:xfrm rot="10800000">
            <a:off x="1820679" y="1861544"/>
            <a:ext cx="3643995" cy="1874763"/>
          </a:xfrm>
          <a:prstGeom prst="rect">
            <a:avLst/>
          </a:prstGeom>
        </p:spPr>
      </p:pic>
      <p:pic>
        <p:nvPicPr>
          <p:cNvPr id="5" name="Picture 4"/>
          <p:cNvPicPr>
            <a:picLocks noChangeAspect="1"/>
          </p:cNvPicPr>
          <p:nvPr/>
        </p:nvPicPr>
        <p:blipFill rotWithShape="1">
          <a:blip r:embed="rId3"/>
          <a:srcRect t="7856" r="45117"/>
          <a:stretch/>
        </p:blipFill>
        <p:spPr>
          <a:xfrm rot="10800000">
            <a:off x="5705476" y="1861544"/>
            <a:ext cx="4695247" cy="1694465"/>
          </a:xfrm>
          <a:prstGeom prst="rect">
            <a:avLst/>
          </a:prstGeom>
        </p:spPr>
      </p:pic>
      <p:sp>
        <p:nvSpPr>
          <p:cNvPr id="6" name="TextBox 5"/>
          <p:cNvSpPr txBox="1"/>
          <p:nvPr/>
        </p:nvSpPr>
        <p:spPr>
          <a:xfrm>
            <a:off x="2041963" y="1336461"/>
            <a:ext cx="2999619" cy="369332"/>
          </a:xfrm>
          <a:prstGeom prst="rect">
            <a:avLst/>
          </a:prstGeom>
          <a:noFill/>
        </p:spPr>
        <p:txBody>
          <a:bodyPr wrap="square" rtlCol="0">
            <a:spAutoFit/>
          </a:bodyPr>
          <a:lstStyle/>
          <a:p>
            <a:pPr algn="ctr"/>
            <a:r>
              <a:rPr lang="en-US" dirty="0"/>
              <a:t>3minutos de </a:t>
            </a:r>
            <a:r>
              <a:rPr lang="en-US" dirty="0" err="1"/>
              <a:t>exercício</a:t>
            </a:r>
            <a:endParaRPr lang="en-US" dirty="0"/>
          </a:p>
        </p:txBody>
      </p:sp>
      <p:sp>
        <p:nvSpPr>
          <p:cNvPr id="7" name="Rectangle 6"/>
          <p:cNvSpPr/>
          <p:nvPr/>
        </p:nvSpPr>
        <p:spPr>
          <a:xfrm>
            <a:off x="6941019" y="1431131"/>
            <a:ext cx="2296647" cy="369332"/>
          </a:xfrm>
          <a:prstGeom prst="rect">
            <a:avLst/>
          </a:prstGeom>
        </p:spPr>
        <p:txBody>
          <a:bodyPr wrap="none">
            <a:spAutoFit/>
          </a:bodyPr>
          <a:lstStyle/>
          <a:p>
            <a:pPr algn="ctr"/>
            <a:r>
              <a:rPr lang="en-US" dirty="0"/>
              <a:t>5 </a:t>
            </a:r>
            <a:r>
              <a:rPr lang="en-US" dirty="0" err="1"/>
              <a:t>minutos</a:t>
            </a:r>
            <a:r>
              <a:rPr lang="en-US" dirty="0"/>
              <a:t> de </a:t>
            </a:r>
            <a:r>
              <a:rPr lang="en-US" dirty="0" err="1"/>
              <a:t>exercício</a:t>
            </a:r>
            <a:endParaRPr lang="en-US" dirty="0"/>
          </a:p>
        </p:txBody>
      </p:sp>
      <p:sp>
        <p:nvSpPr>
          <p:cNvPr id="8" name="TextBox 7"/>
          <p:cNvSpPr txBox="1"/>
          <p:nvPr/>
        </p:nvSpPr>
        <p:spPr>
          <a:xfrm>
            <a:off x="1900854" y="4054456"/>
            <a:ext cx="7801429" cy="2146742"/>
          </a:xfrm>
          <a:prstGeom prst="rect">
            <a:avLst/>
          </a:prstGeom>
          <a:noFill/>
        </p:spPr>
        <p:txBody>
          <a:bodyPr wrap="square" rtlCol="0">
            <a:spAutoFit/>
          </a:bodyPr>
          <a:lstStyle/>
          <a:p>
            <a:pPr algn="just">
              <a:lnSpc>
                <a:spcPct val="150000"/>
              </a:lnSpc>
            </a:pPr>
            <a:r>
              <a:rPr lang="en-US" dirty="0"/>
              <a:t>Na </a:t>
            </a:r>
            <a:r>
              <a:rPr lang="en-US" dirty="0" err="1"/>
              <a:t>ausência</a:t>
            </a:r>
            <a:r>
              <a:rPr lang="en-US" dirty="0"/>
              <a:t> de </a:t>
            </a:r>
            <a:r>
              <a:rPr lang="en-US" dirty="0" err="1"/>
              <a:t>cardiopatia</a:t>
            </a:r>
            <a:r>
              <a:rPr lang="en-US" dirty="0"/>
              <a:t> </a:t>
            </a:r>
            <a:r>
              <a:rPr lang="en-US" dirty="0" err="1"/>
              <a:t>estrutural</a:t>
            </a:r>
            <a:r>
              <a:rPr lang="en-US" dirty="0"/>
              <a:t> e </a:t>
            </a:r>
            <a:r>
              <a:rPr lang="en-US" dirty="0" err="1"/>
              <a:t>coronariopatia</a:t>
            </a:r>
            <a:r>
              <a:rPr lang="en-US" dirty="0"/>
              <a:t> e a </a:t>
            </a:r>
            <a:r>
              <a:rPr lang="en-US" dirty="0" err="1"/>
              <a:t>presenca</a:t>
            </a:r>
            <a:r>
              <a:rPr lang="en-US" dirty="0"/>
              <a:t> de </a:t>
            </a:r>
            <a:r>
              <a:rPr lang="en-US" dirty="0" err="1"/>
              <a:t>morte</a:t>
            </a:r>
            <a:r>
              <a:rPr lang="en-US" dirty="0"/>
              <a:t> </a:t>
            </a:r>
            <a:r>
              <a:rPr lang="en-US" dirty="0" err="1"/>
              <a:t>súbita</a:t>
            </a:r>
            <a:r>
              <a:rPr lang="en-US" dirty="0"/>
              <a:t> </a:t>
            </a:r>
            <a:r>
              <a:rPr lang="en-US" dirty="0" err="1"/>
              <a:t>na</a:t>
            </a:r>
            <a:r>
              <a:rPr lang="en-US" dirty="0"/>
              <a:t> </a:t>
            </a:r>
            <a:r>
              <a:rPr lang="en-US" dirty="0" err="1"/>
              <a:t>família</a:t>
            </a:r>
            <a:r>
              <a:rPr lang="en-US" dirty="0"/>
              <a:t> e </a:t>
            </a:r>
            <a:r>
              <a:rPr lang="en-US" dirty="0" err="1"/>
              <a:t>síncope</a:t>
            </a:r>
            <a:r>
              <a:rPr lang="en-US" dirty="0"/>
              <a:t> </a:t>
            </a:r>
            <a:r>
              <a:rPr lang="en-US" dirty="0" err="1"/>
              <a:t>relacionada</a:t>
            </a:r>
            <a:r>
              <a:rPr lang="en-US" dirty="0"/>
              <a:t> </a:t>
            </a:r>
            <a:r>
              <a:rPr lang="en-US" dirty="0" err="1"/>
              <a:t>aos</a:t>
            </a:r>
            <a:r>
              <a:rPr lang="en-US" dirty="0"/>
              <a:t> </a:t>
            </a:r>
            <a:r>
              <a:rPr lang="en-US" dirty="0" err="1"/>
              <a:t>esforços</a:t>
            </a:r>
            <a:r>
              <a:rPr lang="en-US" dirty="0"/>
              <a:t> </a:t>
            </a:r>
            <a:r>
              <a:rPr lang="en-US" dirty="0" err="1"/>
              <a:t>sugere</a:t>
            </a:r>
            <a:r>
              <a:rPr lang="en-US" dirty="0"/>
              <a:t> o </a:t>
            </a:r>
            <a:r>
              <a:rPr lang="en-US" dirty="0" err="1"/>
              <a:t>diagnóstico</a:t>
            </a:r>
            <a:r>
              <a:rPr lang="en-US" dirty="0"/>
              <a:t> de TV </a:t>
            </a:r>
            <a:r>
              <a:rPr lang="en-US" dirty="0" err="1"/>
              <a:t>polimórfica</a:t>
            </a:r>
            <a:r>
              <a:rPr lang="en-US" dirty="0"/>
              <a:t> </a:t>
            </a:r>
            <a:r>
              <a:rPr lang="en-US" dirty="0" err="1"/>
              <a:t>catecolaminérgica</a:t>
            </a:r>
            <a:r>
              <a:rPr lang="en-US" dirty="0"/>
              <a:t>, </a:t>
            </a:r>
            <a:r>
              <a:rPr lang="en-US" dirty="0" err="1"/>
              <a:t>uma</a:t>
            </a:r>
            <a:r>
              <a:rPr lang="en-US" dirty="0"/>
              <a:t> forma </a:t>
            </a:r>
            <a:r>
              <a:rPr lang="en-US" dirty="0" err="1"/>
              <a:t>hereditearia</a:t>
            </a:r>
            <a:r>
              <a:rPr lang="en-US" dirty="0"/>
              <a:t> e </a:t>
            </a:r>
            <a:r>
              <a:rPr lang="en-US" dirty="0" err="1"/>
              <a:t>rara</a:t>
            </a:r>
            <a:r>
              <a:rPr lang="en-US" dirty="0"/>
              <a:t> de TV. </a:t>
            </a:r>
            <a:r>
              <a:rPr lang="en-US" dirty="0" err="1"/>
              <a:t>Associa</a:t>
            </a:r>
            <a:r>
              <a:rPr lang="en-US" dirty="0"/>
              <a:t>-se a </a:t>
            </a:r>
            <a:r>
              <a:rPr lang="en-US" dirty="0" err="1"/>
              <a:t>morte</a:t>
            </a:r>
            <a:r>
              <a:rPr lang="en-US" dirty="0"/>
              <a:t> </a:t>
            </a:r>
            <a:r>
              <a:rPr lang="en-US" dirty="0" err="1"/>
              <a:t>súbita</a:t>
            </a:r>
            <a:r>
              <a:rPr lang="en-US" dirty="0"/>
              <a:t> </a:t>
            </a:r>
            <a:r>
              <a:rPr lang="en-US" dirty="0" err="1"/>
              <a:t>na</a:t>
            </a:r>
            <a:r>
              <a:rPr lang="en-US" dirty="0"/>
              <a:t> </a:t>
            </a:r>
            <a:r>
              <a:rPr lang="en-US" dirty="0" err="1"/>
              <a:t>família</a:t>
            </a:r>
            <a:r>
              <a:rPr lang="en-US" dirty="0"/>
              <a:t> </a:t>
            </a:r>
            <a:r>
              <a:rPr lang="en-US" dirty="0" err="1"/>
              <a:t>em</a:t>
            </a:r>
            <a:r>
              <a:rPr lang="en-US" dirty="0"/>
              <a:t> 30% dos </a:t>
            </a:r>
            <a:r>
              <a:rPr lang="en-US" dirty="0" err="1"/>
              <a:t>casos</a:t>
            </a:r>
            <a:r>
              <a:rPr lang="en-US" dirty="0"/>
              <a:t> e o </a:t>
            </a:r>
            <a:r>
              <a:rPr lang="en-US" dirty="0" err="1"/>
              <a:t>tratamento</a:t>
            </a:r>
            <a:r>
              <a:rPr lang="en-US" dirty="0"/>
              <a:t> de </a:t>
            </a:r>
            <a:r>
              <a:rPr lang="en-US" dirty="0" err="1"/>
              <a:t>escolha</a:t>
            </a:r>
            <a:r>
              <a:rPr lang="en-US" dirty="0"/>
              <a:t> </a:t>
            </a:r>
            <a:r>
              <a:rPr lang="en-US" dirty="0" err="1"/>
              <a:t>engloba</a:t>
            </a:r>
            <a:r>
              <a:rPr lang="en-US" dirty="0"/>
              <a:t> o </a:t>
            </a:r>
            <a:r>
              <a:rPr lang="en-US" dirty="0" err="1"/>
              <a:t>uso</a:t>
            </a:r>
            <a:r>
              <a:rPr lang="en-US" dirty="0"/>
              <a:t> de beta-</a:t>
            </a:r>
            <a:r>
              <a:rPr lang="en-US" dirty="0" err="1"/>
              <a:t>bloquadores</a:t>
            </a:r>
            <a:r>
              <a:rPr lang="en-US" dirty="0"/>
              <a:t>, </a:t>
            </a:r>
            <a:r>
              <a:rPr lang="en-US" dirty="0" err="1"/>
              <a:t>restrição</a:t>
            </a:r>
            <a:r>
              <a:rPr lang="en-US" dirty="0"/>
              <a:t> de </a:t>
            </a:r>
            <a:r>
              <a:rPr lang="en-US" dirty="0" err="1"/>
              <a:t>exercício</a:t>
            </a:r>
            <a:r>
              <a:rPr lang="en-US" dirty="0"/>
              <a:t> e </a:t>
            </a:r>
            <a:r>
              <a:rPr lang="en-US" dirty="0" err="1"/>
              <a:t>implante</a:t>
            </a:r>
            <a:r>
              <a:rPr lang="en-US" dirty="0"/>
              <a:t> de CDI.</a:t>
            </a:r>
          </a:p>
        </p:txBody>
      </p:sp>
    </p:spTree>
    <p:extLst>
      <p:ext uri="{BB962C8B-B14F-4D97-AF65-F5344CB8AC3E}">
        <p14:creationId xmlns:p14="http://schemas.microsoft.com/office/powerpoint/2010/main" val="268143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BR" dirty="0"/>
              <a:t>Cardiomiopatias e IC 200</a:t>
            </a:r>
            <a:endParaRPr lang="en-US" dirty="0"/>
          </a:p>
        </p:txBody>
      </p:sp>
      <p:sp>
        <p:nvSpPr>
          <p:cNvPr id="3" name="Content Placeholder 2"/>
          <p:cNvSpPr>
            <a:spLocks noGrp="1"/>
          </p:cNvSpPr>
          <p:nvPr>
            <p:ph idx="1"/>
          </p:nvPr>
        </p:nvSpPr>
        <p:spPr>
          <a:xfrm>
            <a:off x="1625115" y="1258497"/>
            <a:ext cx="4860354" cy="2910471"/>
          </a:xfrm>
        </p:spPr>
        <p:txBody>
          <a:bodyPr>
            <a:normAutofit/>
          </a:bodyPr>
          <a:lstStyle/>
          <a:p>
            <a:pPr marL="0" indent="0">
              <a:lnSpc>
                <a:spcPct val="150000"/>
              </a:lnSpc>
              <a:buNone/>
            </a:pPr>
            <a:r>
              <a:rPr lang="en-US" sz="2000" dirty="0"/>
              <a:t>Um afro-</a:t>
            </a:r>
            <a:r>
              <a:rPr lang="en-US" sz="2000" dirty="0" err="1"/>
              <a:t>descendente</a:t>
            </a:r>
            <a:r>
              <a:rPr lang="en-US" sz="2000" dirty="0"/>
              <a:t> de 54 </a:t>
            </a:r>
            <a:r>
              <a:rPr lang="en-US" sz="2000" dirty="0" err="1"/>
              <a:t>anos</a:t>
            </a:r>
            <a:r>
              <a:rPr lang="en-US" sz="2000" dirty="0"/>
              <a:t> </a:t>
            </a:r>
            <a:r>
              <a:rPr lang="en-US" sz="2000" dirty="0" err="1"/>
              <a:t>refere</a:t>
            </a:r>
            <a:r>
              <a:rPr lang="en-US" sz="2000" dirty="0"/>
              <a:t> </a:t>
            </a:r>
            <a:r>
              <a:rPr lang="en-US" sz="2000" dirty="0" err="1"/>
              <a:t>dipnéia</a:t>
            </a:r>
            <a:r>
              <a:rPr lang="en-US" sz="2000" dirty="0"/>
              <a:t> </a:t>
            </a:r>
            <a:r>
              <a:rPr lang="en-US" sz="2000" dirty="0" err="1"/>
              <a:t>aos</a:t>
            </a:r>
            <a:r>
              <a:rPr lang="en-US" sz="2000" dirty="0"/>
              <a:t> </a:t>
            </a:r>
            <a:r>
              <a:rPr lang="en-US" sz="2000" dirty="0" err="1"/>
              <a:t>esforços</a:t>
            </a:r>
            <a:r>
              <a:rPr lang="en-US" sz="2000" dirty="0"/>
              <a:t>. </a:t>
            </a:r>
            <a:r>
              <a:rPr lang="en-US" sz="2000" dirty="0" err="1"/>
              <a:t>Ele</a:t>
            </a:r>
            <a:r>
              <a:rPr lang="en-US" sz="2000" dirty="0"/>
              <a:t> </a:t>
            </a:r>
            <a:r>
              <a:rPr lang="en-US" sz="2000" dirty="0" err="1"/>
              <a:t>vinha</a:t>
            </a:r>
            <a:r>
              <a:rPr lang="en-US" sz="2000" dirty="0"/>
              <a:t> </a:t>
            </a:r>
            <a:r>
              <a:rPr lang="en-US" sz="2000" dirty="0" err="1"/>
              <a:t>exercitando</a:t>
            </a:r>
            <a:r>
              <a:rPr lang="en-US" sz="2000" dirty="0"/>
              <a:t>-se regularmente4 a 5 x s </a:t>
            </a:r>
            <a:r>
              <a:rPr lang="en-US" sz="2000" dirty="0" err="1"/>
              <a:t>na</a:t>
            </a:r>
            <a:r>
              <a:rPr lang="en-US" sz="2000" dirty="0"/>
              <a:t> </a:t>
            </a:r>
            <a:r>
              <a:rPr lang="en-US" sz="2000" dirty="0" err="1"/>
              <a:t>semanamas</a:t>
            </a:r>
            <a:r>
              <a:rPr lang="en-US" sz="2000" dirty="0"/>
              <a:t> </a:t>
            </a:r>
            <a:r>
              <a:rPr lang="en-US" sz="2000" dirty="0" err="1"/>
              <a:t>notou</a:t>
            </a:r>
            <a:r>
              <a:rPr lang="en-US" sz="2000" dirty="0"/>
              <a:t> </a:t>
            </a:r>
            <a:r>
              <a:rPr lang="en-US" sz="2000" dirty="0" err="1"/>
              <a:t>declínio</a:t>
            </a:r>
            <a:r>
              <a:rPr lang="en-US" sz="2000" dirty="0"/>
              <a:t> de </a:t>
            </a:r>
            <a:r>
              <a:rPr lang="en-US" sz="2000" dirty="0" err="1"/>
              <a:t>sua</a:t>
            </a:r>
            <a:r>
              <a:rPr lang="en-US" sz="2000" dirty="0"/>
              <a:t> </a:t>
            </a:r>
            <a:r>
              <a:rPr lang="en-US" sz="2000" dirty="0" err="1"/>
              <a:t>capacidade</a:t>
            </a:r>
            <a:r>
              <a:rPr lang="en-US" sz="2000" dirty="0"/>
              <a:t> </a:t>
            </a:r>
            <a:r>
              <a:rPr lang="en-US" sz="2000" dirty="0" err="1"/>
              <a:t>física</a:t>
            </a:r>
            <a:r>
              <a:rPr lang="en-US" sz="2000" dirty="0"/>
              <a:t> </a:t>
            </a:r>
            <a:r>
              <a:rPr lang="en-US" sz="2000" dirty="0" err="1"/>
              <a:t>em</a:t>
            </a:r>
            <a:r>
              <a:rPr lang="en-US" sz="2000" dirty="0"/>
              <a:t> </a:t>
            </a:r>
            <a:r>
              <a:rPr lang="en-US" sz="2000" dirty="0" err="1"/>
              <a:t>cerca</a:t>
            </a:r>
            <a:r>
              <a:rPr lang="en-US" sz="2000" dirty="0"/>
              <a:t> de 4 a 5 </a:t>
            </a:r>
            <a:r>
              <a:rPr lang="en-US" sz="2000" dirty="0" err="1"/>
              <a:t>semanas</a:t>
            </a:r>
            <a:r>
              <a:rPr lang="en-US" sz="2000" dirty="0"/>
              <a:t>. De </a:t>
            </a:r>
            <a:r>
              <a:rPr lang="en-US" sz="2000" dirty="0" err="1"/>
              <a:t>acordo</a:t>
            </a:r>
            <a:r>
              <a:rPr lang="en-US" sz="2000" dirty="0"/>
              <a:t> com o ECO, </a:t>
            </a:r>
            <a:r>
              <a:rPr lang="en-US" sz="2000" dirty="0" err="1"/>
              <a:t>indique</a:t>
            </a:r>
            <a:r>
              <a:rPr lang="en-US" sz="2000" dirty="0"/>
              <a:t> a </a:t>
            </a:r>
            <a:r>
              <a:rPr lang="en-US" sz="2000" dirty="0" err="1"/>
              <a:t>opção</a:t>
            </a:r>
            <a:r>
              <a:rPr lang="en-US" sz="2000" dirty="0"/>
              <a:t> VERDADEIRA:</a:t>
            </a:r>
          </a:p>
        </p:txBody>
      </p:sp>
      <p:pic>
        <p:nvPicPr>
          <p:cNvPr id="4" name="Picture 3"/>
          <p:cNvPicPr>
            <a:picLocks noChangeAspect="1"/>
          </p:cNvPicPr>
          <p:nvPr/>
        </p:nvPicPr>
        <p:blipFill rotWithShape="1">
          <a:blip r:embed="rId2"/>
          <a:srcRect t="6923"/>
          <a:stretch/>
        </p:blipFill>
        <p:spPr>
          <a:xfrm>
            <a:off x="6689387" y="1258496"/>
            <a:ext cx="3978614" cy="3833814"/>
          </a:xfrm>
          <a:prstGeom prst="rect">
            <a:avLst/>
          </a:prstGeom>
        </p:spPr>
      </p:pic>
      <p:sp>
        <p:nvSpPr>
          <p:cNvPr id="5" name="TextBox 4"/>
          <p:cNvSpPr txBox="1"/>
          <p:nvPr/>
        </p:nvSpPr>
        <p:spPr>
          <a:xfrm>
            <a:off x="1625116" y="5080441"/>
            <a:ext cx="7222395" cy="1754327"/>
          </a:xfrm>
          <a:prstGeom prst="rect">
            <a:avLst/>
          </a:prstGeom>
          <a:noFill/>
        </p:spPr>
        <p:txBody>
          <a:bodyPr wrap="square" rtlCol="0">
            <a:spAutoFit/>
          </a:bodyPr>
          <a:lstStyle/>
          <a:p>
            <a:pPr marL="342900" indent="-342900" algn="just">
              <a:buFont typeface="+mj-lt"/>
              <a:buAutoNum type="alphaLcParenR"/>
            </a:pPr>
            <a:r>
              <a:rPr lang="en-US" dirty="0" err="1"/>
              <a:t>Essa</a:t>
            </a:r>
            <a:r>
              <a:rPr lang="en-US" dirty="0"/>
              <a:t> </a:t>
            </a:r>
            <a:r>
              <a:rPr lang="en-US" dirty="0" err="1"/>
              <a:t>variante</a:t>
            </a:r>
            <a:r>
              <a:rPr lang="en-US" dirty="0"/>
              <a:t> </a:t>
            </a:r>
            <a:r>
              <a:rPr lang="en-US" dirty="0" err="1"/>
              <a:t>representa</a:t>
            </a:r>
            <a:r>
              <a:rPr lang="en-US" dirty="0"/>
              <a:t> &lt; 10% das CMP no </a:t>
            </a:r>
            <a:r>
              <a:rPr lang="en-US" dirty="0" err="1"/>
              <a:t>Japão</a:t>
            </a:r>
            <a:endParaRPr lang="en-US" dirty="0"/>
          </a:p>
          <a:p>
            <a:pPr marL="342900" indent="-342900" algn="just">
              <a:buFont typeface="+mj-lt"/>
              <a:buAutoNum type="alphaLcParenR"/>
            </a:pPr>
            <a:r>
              <a:rPr lang="en-US" dirty="0" err="1"/>
              <a:t>Ao</a:t>
            </a:r>
            <a:r>
              <a:rPr lang="en-US" dirty="0"/>
              <a:t> ECG </a:t>
            </a:r>
            <a:r>
              <a:rPr lang="en-US" dirty="0" err="1"/>
              <a:t>observamos</a:t>
            </a:r>
            <a:r>
              <a:rPr lang="en-US" dirty="0"/>
              <a:t> </a:t>
            </a:r>
            <a:r>
              <a:rPr lang="en-US" dirty="0" err="1"/>
              <a:t>ondas</a:t>
            </a:r>
            <a:r>
              <a:rPr lang="en-US" dirty="0"/>
              <a:t> T </a:t>
            </a:r>
            <a:r>
              <a:rPr lang="en-US" dirty="0" err="1"/>
              <a:t>apiculadas</a:t>
            </a:r>
            <a:endParaRPr lang="en-US" dirty="0"/>
          </a:p>
          <a:p>
            <a:pPr marL="342900" indent="-342900" algn="just">
              <a:buFont typeface="+mj-lt"/>
              <a:buAutoNum type="alphaLcParenR"/>
            </a:pPr>
            <a:r>
              <a:rPr lang="en-US" dirty="0"/>
              <a:t>O </a:t>
            </a:r>
            <a:r>
              <a:rPr lang="en-US" dirty="0" err="1"/>
              <a:t>risco</a:t>
            </a:r>
            <a:r>
              <a:rPr lang="en-US" dirty="0"/>
              <a:t> de </a:t>
            </a:r>
            <a:r>
              <a:rPr lang="en-US" dirty="0" err="1"/>
              <a:t>morte</a:t>
            </a:r>
            <a:r>
              <a:rPr lang="en-US" dirty="0"/>
              <a:t> </a:t>
            </a:r>
            <a:r>
              <a:rPr lang="en-US" dirty="0" err="1"/>
              <a:t>subita</a:t>
            </a:r>
            <a:r>
              <a:rPr lang="en-US" dirty="0"/>
              <a:t> e </a:t>
            </a:r>
            <a:r>
              <a:rPr lang="en-US" dirty="0" err="1"/>
              <a:t>maior</a:t>
            </a:r>
            <a:r>
              <a:rPr lang="en-US" dirty="0"/>
              <a:t> do </a:t>
            </a:r>
            <a:r>
              <a:rPr lang="en-US" dirty="0" err="1"/>
              <a:t>que</a:t>
            </a:r>
            <a:r>
              <a:rPr lang="en-US" dirty="0"/>
              <a:t> </a:t>
            </a:r>
            <a:r>
              <a:rPr lang="en-US" dirty="0" err="1"/>
              <a:t>em</a:t>
            </a:r>
            <a:r>
              <a:rPr lang="en-US" dirty="0"/>
              <a:t> </a:t>
            </a:r>
            <a:r>
              <a:rPr lang="en-US" dirty="0" err="1"/>
              <a:t>outras</a:t>
            </a:r>
            <a:r>
              <a:rPr lang="en-US" dirty="0"/>
              <a:t> CMP.</a:t>
            </a:r>
          </a:p>
          <a:p>
            <a:pPr marL="342900" indent="-342900" algn="just">
              <a:buFont typeface="+mj-lt"/>
              <a:buAutoNum type="alphaLcParenR"/>
            </a:pPr>
            <a:r>
              <a:rPr lang="en-US" dirty="0">
                <a:solidFill>
                  <a:srgbClr val="FF0000"/>
                </a:solidFill>
              </a:rPr>
              <a:t>A </a:t>
            </a:r>
            <a:r>
              <a:rPr lang="en-US" dirty="0" err="1">
                <a:solidFill>
                  <a:srgbClr val="FF0000"/>
                </a:solidFill>
              </a:rPr>
              <a:t>imagem</a:t>
            </a:r>
            <a:r>
              <a:rPr lang="en-US" dirty="0">
                <a:solidFill>
                  <a:srgbClr val="FF0000"/>
                </a:solidFill>
              </a:rPr>
              <a:t> </a:t>
            </a:r>
            <a:r>
              <a:rPr lang="en-US" dirty="0" err="1">
                <a:solidFill>
                  <a:srgbClr val="FF0000"/>
                </a:solidFill>
              </a:rPr>
              <a:t>na</a:t>
            </a:r>
            <a:r>
              <a:rPr lang="en-US" dirty="0">
                <a:solidFill>
                  <a:srgbClr val="FF0000"/>
                </a:solidFill>
              </a:rPr>
              <a:t> RM </a:t>
            </a:r>
            <a:r>
              <a:rPr lang="en-US" dirty="0" err="1">
                <a:solidFill>
                  <a:srgbClr val="FF0000"/>
                </a:solidFill>
              </a:rPr>
              <a:t>mostra</a:t>
            </a:r>
            <a:r>
              <a:rPr lang="en-US" dirty="0">
                <a:solidFill>
                  <a:srgbClr val="FF0000"/>
                </a:solidFill>
              </a:rPr>
              <a:t> </a:t>
            </a:r>
            <a:r>
              <a:rPr lang="en-US" dirty="0" err="1">
                <a:solidFill>
                  <a:srgbClr val="FF0000"/>
                </a:solidFill>
              </a:rPr>
              <a:t>uma</a:t>
            </a:r>
            <a:r>
              <a:rPr lang="en-US" dirty="0">
                <a:solidFill>
                  <a:srgbClr val="FF0000"/>
                </a:solidFill>
              </a:rPr>
              <a:t> </a:t>
            </a:r>
            <a:r>
              <a:rPr lang="en-US" dirty="0" err="1">
                <a:solidFill>
                  <a:srgbClr val="FF0000"/>
                </a:solidFill>
              </a:rPr>
              <a:t>deformidade</a:t>
            </a:r>
            <a:r>
              <a:rPr lang="en-US" dirty="0">
                <a:solidFill>
                  <a:srgbClr val="FF0000"/>
                </a:solidFill>
              </a:rPr>
              <a:t> </a:t>
            </a:r>
            <a:r>
              <a:rPr lang="en-US" dirty="0" err="1">
                <a:solidFill>
                  <a:srgbClr val="FF0000"/>
                </a:solidFill>
              </a:rPr>
              <a:t>em</a:t>
            </a:r>
            <a:r>
              <a:rPr lang="en-US" dirty="0">
                <a:solidFill>
                  <a:srgbClr val="FF0000"/>
                </a:solidFill>
              </a:rPr>
              <a:t> </a:t>
            </a:r>
            <a:r>
              <a:rPr lang="en-US" dirty="0" err="1">
                <a:solidFill>
                  <a:srgbClr val="FF0000"/>
                </a:solidFill>
              </a:rPr>
              <a:t>formato</a:t>
            </a:r>
            <a:r>
              <a:rPr lang="en-US" dirty="0">
                <a:solidFill>
                  <a:srgbClr val="FF0000"/>
                </a:solidFill>
              </a:rPr>
              <a:t> de “</a:t>
            </a:r>
            <a:r>
              <a:rPr lang="en-US" dirty="0" err="1">
                <a:solidFill>
                  <a:srgbClr val="FF0000"/>
                </a:solidFill>
              </a:rPr>
              <a:t>ás</a:t>
            </a:r>
            <a:r>
              <a:rPr lang="en-US" dirty="0">
                <a:solidFill>
                  <a:srgbClr val="FF0000"/>
                </a:solidFill>
              </a:rPr>
              <a:t> de </a:t>
            </a:r>
            <a:r>
              <a:rPr lang="en-US" dirty="0" err="1">
                <a:solidFill>
                  <a:srgbClr val="FF0000"/>
                </a:solidFill>
              </a:rPr>
              <a:t>espadas</a:t>
            </a:r>
            <a:r>
              <a:rPr lang="en-US" dirty="0">
                <a:solidFill>
                  <a:srgbClr val="FF0000"/>
                </a:solidFill>
              </a:rPr>
              <a:t>”.</a:t>
            </a:r>
          </a:p>
          <a:p>
            <a:pPr marL="342900" indent="-342900" algn="just">
              <a:buFont typeface="+mj-lt"/>
              <a:buAutoNum type="alphaLcParenR"/>
            </a:pPr>
            <a:endParaRPr lang="en-US" dirty="0"/>
          </a:p>
        </p:txBody>
      </p:sp>
    </p:spTree>
    <p:extLst>
      <p:ext uri="{BB962C8B-B14F-4D97-AF65-F5344CB8AC3E}">
        <p14:creationId xmlns:p14="http://schemas.microsoft.com/office/powerpoint/2010/main" val="2660382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BR" dirty="0"/>
              <a:t>Cardiomiopatias e IC 200</a:t>
            </a:r>
            <a:endParaRPr lang="en-US" dirty="0"/>
          </a:p>
        </p:txBody>
      </p:sp>
      <p:sp>
        <p:nvSpPr>
          <p:cNvPr id="3" name="Content Placeholder 2"/>
          <p:cNvSpPr>
            <a:spLocks noGrp="1"/>
          </p:cNvSpPr>
          <p:nvPr>
            <p:ph idx="1"/>
          </p:nvPr>
        </p:nvSpPr>
        <p:spPr>
          <a:xfrm>
            <a:off x="1700860" y="4621231"/>
            <a:ext cx="8838968" cy="1887242"/>
          </a:xfrm>
        </p:spPr>
        <p:txBody>
          <a:bodyPr>
            <a:normAutofit fontScale="85000" lnSpcReduction="20000"/>
          </a:bodyPr>
          <a:lstStyle/>
          <a:p>
            <a:pPr marL="0" indent="0">
              <a:lnSpc>
                <a:spcPct val="150000"/>
              </a:lnSpc>
              <a:buNone/>
            </a:pPr>
            <a:r>
              <a:rPr lang="en-US" sz="2000" dirty="0" err="1"/>
              <a:t>Braunwald</a:t>
            </a:r>
            <a:r>
              <a:rPr lang="en-US" sz="2000" dirty="0"/>
              <a:t> 9ed. 1621</a:t>
            </a:r>
          </a:p>
          <a:p>
            <a:pPr marL="0" indent="0" algn="just">
              <a:lnSpc>
                <a:spcPct val="150000"/>
              </a:lnSpc>
              <a:buNone/>
            </a:pPr>
            <a:r>
              <a:rPr lang="en-US" sz="2000" dirty="0"/>
              <a:t>A </a:t>
            </a:r>
            <a:r>
              <a:rPr lang="en-US" sz="2000" dirty="0" err="1"/>
              <a:t>doença</a:t>
            </a:r>
            <a:r>
              <a:rPr lang="en-US" sz="2000" dirty="0"/>
              <a:t> de </a:t>
            </a:r>
            <a:r>
              <a:rPr lang="en-US" sz="2000" dirty="0" err="1"/>
              <a:t>Yamagushi</a:t>
            </a:r>
            <a:r>
              <a:rPr lang="en-US" sz="2000" dirty="0"/>
              <a:t> </a:t>
            </a:r>
            <a:r>
              <a:rPr lang="en-US" sz="2000" dirty="0" err="1"/>
              <a:t>responde</a:t>
            </a:r>
            <a:r>
              <a:rPr lang="en-US" sz="2000" dirty="0"/>
              <a:t> no </a:t>
            </a:r>
            <a:r>
              <a:rPr lang="en-US" sz="2000" dirty="0" err="1"/>
              <a:t>Japão</a:t>
            </a:r>
            <a:r>
              <a:rPr lang="en-US" sz="2000" dirty="0"/>
              <a:t> </a:t>
            </a:r>
            <a:r>
              <a:rPr lang="en-US" sz="2000" dirty="0" err="1"/>
              <a:t>por</a:t>
            </a:r>
            <a:r>
              <a:rPr lang="en-US" sz="2000" dirty="0"/>
              <a:t> 25% de </a:t>
            </a:r>
            <a:r>
              <a:rPr lang="en-US" sz="2000" dirty="0" err="1"/>
              <a:t>todas</a:t>
            </a:r>
            <a:r>
              <a:rPr lang="en-US" sz="2000" dirty="0"/>
              <a:t> </a:t>
            </a:r>
            <a:r>
              <a:rPr lang="en-US" sz="2000" dirty="0" err="1"/>
              <a:t>ascardiomiopatias</a:t>
            </a:r>
            <a:r>
              <a:rPr lang="en-US" sz="2000" dirty="0"/>
              <a:t> </a:t>
            </a:r>
            <a:r>
              <a:rPr lang="en-US" sz="2000" dirty="0" err="1"/>
              <a:t>hipertróficas</a:t>
            </a:r>
            <a:r>
              <a:rPr lang="en-US" sz="2000" dirty="0"/>
              <a:t> e </a:t>
            </a:r>
            <a:r>
              <a:rPr lang="en-US" sz="2000" dirty="0" err="1"/>
              <a:t>é</a:t>
            </a:r>
            <a:r>
              <a:rPr lang="en-US" sz="2000" dirty="0"/>
              <a:t> </a:t>
            </a:r>
            <a:r>
              <a:rPr lang="en-US" sz="2000" dirty="0" err="1"/>
              <a:t>rara</a:t>
            </a:r>
            <a:r>
              <a:rPr lang="en-US" sz="2000" dirty="0"/>
              <a:t> </a:t>
            </a:r>
            <a:r>
              <a:rPr lang="en-US" sz="2000" dirty="0" err="1"/>
              <a:t>em</a:t>
            </a:r>
            <a:r>
              <a:rPr lang="en-US" sz="2000" dirty="0"/>
              <a:t> </a:t>
            </a:r>
            <a:r>
              <a:rPr lang="en-US" sz="2000" dirty="0" err="1"/>
              <a:t>outras</a:t>
            </a:r>
            <a:r>
              <a:rPr lang="en-US" sz="2000" dirty="0"/>
              <a:t> </a:t>
            </a:r>
            <a:r>
              <a:rPr lang="en-US" sz="2000" dirty="0" err="1"/>
              <a:t>partes</a:t>
            </a:r>
            <a:r>
              <a:rPr lang="en-US" sz="2000" dirty="0"/>
              <a:t> do </a:t>
            </a:r>
            <a:r>
              <a:rPr lang="en-US" sz="2000" dirty="0" err="1"/>
              <a:t>mundo</a:t>
            </a:r>
            <a:r>
              <a:rPr lang="en-US" sz="2000" dirty="0"/>
              <a:t>. O ECG </a:t>
            </a:r>
            <a:r>
              <a:rPr lang="en-US" sz="2000" dirty="0" err="1"/>
              <a:t>demonstra</a:t>
            </a:r>
            <a:r>
              <a:rPr lang="en-US" sz="2000" dirty="0"/>
              <a:t> </a:t>
            </a:r>
            <a:r>
              <a:rPr lang="en-US" sz="2000" dirty="0" err="1"/>
              <a:t>ondas</a:t>
            </a:r>
            <a:r>
              <a:rPr lang="en-US" sz="2000" dirty="0"/>
              <a:t> T </a:t>
            </a:r>
            <a:r>
              <a:rPr lang="en-US" sz="2000" dirty="0" err="1"/>
              <a:t>profundas</a:t>
            </a:r>
            <a:r>
              <a:rPr lang="en-US" sz="2000" dirty="0"/>
              <a:t> e </a:t>
            </a:r>
            <a:r>
              <a:rPr lang="en-US" sz="2000" dirty="0" err="1"/>
              <a:t>invertidas</a:t>
            </a:r>
            <a:r>
              <a:rPr lang="en-US" sz="2000" dirty="0"/>
              <a:t> e </a:t>
            </a:r>
            <a:r>
              <a:rPr lang="en-US" sz="2000" dirty="0" err="1"/>
              <a:t>os</a:t>
            </a:r>
            <a:r>
              <a:rPr lang="en-US" sz="2000" dirty="0"/>
              <a:t> </a:t>
            </a:r>
            <a:r>
              <a:rPr lang="en-US" sz="2000" dirty="0" err="1"/>
              <a:t>métodos</a:t>
            </a:r>
            <a:r>
              <a:rPr lang="en-US" sz="2000" dirty="0"/>
              <a:t> de </a:t>
            </a:r>
            <a:r>
              <a:rPr lang="en-US" sz="2000" dirty="0" err="1"/>
              <a:t>imagem</a:t>
            </a:r>
            <a:r>
              <a:rPr lang="en-US" sz="2000" dirty="0"/>
              <a:t> </a:t>
            </a:r>
            <a:r>
              <a:rPr lang="en-US" sz="2000" dirty="0" err="1"/>
              <a:t>demonstram</a:t>
            </a:r>
            <a:r>
              <a:rPr lang="en-US" sz="2000" dirty="0"/>
              <a:t> a </a:t>
            </a:r>
            <a:r>
              <a:rPr lang="en-US" sz="2000" dirty="0" err="1"/>
              <a:t>hipertrofia</a:t>
            </a:r>
            <a:r>
              <a:rPr lang="en-US" sz="2000" dirty="0"/>
              <a:t> </a:t>
            </a:r>
            <a:r>
              <a:rPr lang="en-US" sz="2000" dirty="0" err="1"/>
              <a:t>apicakl</a:t>
            </a:r>
            <a:r>
              <a:rPr lang="en-US" sz="2000" dirty="0"/>
              <a:t> e </a:t>
            </a:r>
            <a:r>
              <a:rPr lang="en-US" sz="2000" dirty="0" err="1"/>
              <a:t>dão</a:t>
            </a:r>
            <a:r>
              <a:rPr lang="en-US" sz="2000" dirty="0"/>
              <a:t> </a:t>
            </a:r>
            <a:r>
              <a:rPr lang="en-US" sz="2000" dirty="0" err="1"/>
              <a:t>ao</a:t>
            </a:r>
            <a:r>
              <a:rPr lang="en-US" sz="2000" dirty="0"/>
              <a:t> </a:t>
            </a:r>
            <a:r>
              <a:rPr lang="en-US" sz="2000" dirty="0" err="1"/>
              <a:t>coracão</a:t>
            </a:r>
            <a:r>
              <a:rPr lang="en-US" sz="2000" dirty="0"/>
              <a:t> o </a:t>
            </a:r>
            <a:r>
              <a:rPr lang="en-US" sz="2000" dirty="0" err="1"/>
              <a:t>formato</a:t>
            </a:r>
            <a:r>
              <a:rPr lang="en-US" sz="2000" dirty="0"/>
              <a:t> de “</a:t>
            </a:r>
            <a:r>
              <a:rPr lang="en-US" sz="2000" dirty="0" err="1"/>
              <a:t>ás</a:t>
            </a:r>
            <a:r>
              <a:rPr lang="en-US" sz="2000" dirty="0"/>
              <a:t> de </a:t>
            </a:r>
            <a:r>
              <a:rPr lang="en-US" sz="2000" dirty="0" err="1"/>
              <a:t>espadas</a:t>
            </a:r>
            <a:r>
              <a:rPr lang="en-US" sz="2000" dirty="0"/>
              <a:t>” </a:t>
            </a:r>
            <a:r>
              <a:rPr lang="en-US" sz="2000" dirty="0" err="1"/>
              <a:t>como</a:t>
            </a:r>
            <a:r>
              <a:rPr lang="en-US" sz="2000" dirty="0"/>
              <a:t> </a:t>
            </a:r>
            <a:r>
              <a:rPr lang="en-US" sz="2000" dirty="0" err="1"/>
              <a:t>demonstrado</a:t>
            </a:r>
            <a:r>
              <a:rPr lang="en-US" sz="2000" dirty="0"/>
              <a:t> </a:t>
            </a:r>
            <a:r>
              <a:rPr lang="en-US" sz="2000" dirty="0" err="1"/>
              <a:t>na</a:t>
            </a:r>
            <a:r>
              <a:rPr lang="en-US" sz="2000" dirty="0"/>
              <a:t> RM  </a:t>
            </a:r>
            <a:r>
              <a:rPr lang="en-US" sz="2000" dirty="0" err="1"/>
              <a:t>acima</a:t>
            </a:r>
            <a:r>
              <a:rPr lang="en-US" sz="2000" dirty="0"/>
              <a:t>.</a:t>
            </a:r>
          </a:p>
        </p:txBody>
      </p:sp>
      <p:pic>
        <p:nvPicPr>
          <p:cNvPr id="4" name="Picture 3"/>
          <p:cNvPicPr>
            <a:picLocks noChangeAspect="1"/>
          </p:cNvPicPr>
          <p:nvPr/>
        </p:nvPicPr>
        <p:blipFill rotWithShape="1">
          <a:blip r:embed="rId2"/>
          <a:srcRect l="7285" t="6923" r="7285"/>
          <a:stretch/>
        </p:blipFill>
        <p:spPr>
          <a:xfrm>
            <a:off x="8204406" y="1509717"/>
            <a:ext cx="2335423" cy="2767315"/>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rotWithShape="1">
          <a:blip r:embed="rId3"/>
          <a:srcRect b="1422"/>
          <a:stretch/>
        </p:blipFill>
        <p:spPr>
          <a:xfrm rot="5400000">
            <a:off x="3411730" y="-378014"/>
            <a:ext cx="2767315" cy="6542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7867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8E3E5D2-94C0-A943-B21B-ED6D129E6062}"/>
              </a:ext>
            </a:extLst>
          </p:cNvPr>
          <p:cNvSpPr>
            <a:spLocks noGrp="1"/>
          </p:cNvSpPr>
          <p:nvPr>
            <p:ph type="title"/>
          </p:nvPr>
        </p:nvSpPr>
        <p:spPr/>
        <p:txBody>
          <a:bodyPr/>
          <a:lstStyle/>
          <a:p>
            <a:pPr algn="ctr"/>
            <a:r>
              <a:rPr lang="pt-BR" dirty="0"/>
              <a:t>Cardiomiopatias e IC 300</a:t>
            </a:r>
          </a:p>
        </p:txBody>
      </p:sp>
      <p:sp>
        <p:nvSpPr>
          <p:cNvPr id="2" name="CaixaDeTexto 1">
            <a:extLst>
              <a:ext uri="{FF2B5EF4-FFF2-40B4-BE49-F238E27FC236}">
                <a16:creationId xmlns:a16="http://schemas.microsoft.com/office/drawing/2014/main" id="{DCA1A7E8-F57A-DB4F-B5E0-D25CD5107874}"/>
              </a:ext>
            </a:extLst>
          </p:cNvPr>
          <p:cNvSpPr txBox="1"/>
          <p:nvPr/>
        </p:nvSpPr>
        <p:spPr>
          <a:xfrm>
            <a:off x="513567" y="1690688"/>
            <a:ext cx="10840233" cy="3970318"/>
          </a:xfrm>
          <a:prstGeom prst="rect">
            <a:avLst/>
          </a:prstGeom>
          <a:noFill/>
        </p:spPr>
        <p:txBody>
          <a:bodyPr wrap="square" rtlCol="0">
            <a:spAutoFit/>
          </a:bodyPr>
          <a:lstStyle/>
          <a:p>
            <a:r>
              <a:rPr lang="pt-BR" dirty="0"/>
              <a:t>Com relação aos </a:t>
            </a:r>
            <a:r>
              <a:rPr lang="pt-BR" dirty="0" err="1"/>
              <a:t>biomarcadores</a:t>
            </a:r>
            <a:r>
              <a:rPr lang="pt-BR" dirty="0"/>
              <a:t> na IC, indique a alternativa FALSA:</a:t>
            </a:r>
          </a:p>
          <a:p>
            <a:endParaRPr lang="pt-BR" dirty="0"/>
          </a:p>
          <a:p>
            <a:pPr marL="342900" indent="-342900">
              <a:buFont typeface="+mj-lt"/>
              <a:buAutoNum type="alphaLcParenR"/>
            </a:pPr>
            <a:r>
              <a:rPr lang="pt-BR" dirty="0"/>
              <a:t>O uso do BNP e NT-</a:t>
            </a:r>
            <a:r>
              <a:rPr lang="pt-BR" dirty="0" err="1"/>
              <a:t>proBNP</a:t>
            </a:r>
            <a:r>
              <a:rPr lang="pt-BR" dirty="0"/>
              <a:t> guardam relação com o diagnóstico e com o prognóstico da IN de fração de ejeção reduzida.</a:t>
            </a:r>
          </a:p>
          <a:p>
            <a:pPr marL="342900" indent="-342900">
              <a:buFont typeface="+mj-lt"/>
              <a:buAutoNum type="alphaLcParenR"/>
            </a:pPr>
            <a:endParaRPr lang="pt-BR" dirty="0"/>
          </a:p>
          <a:p>
            <a:pPr marL="342900" indent="-342900">
              <a:buFont typeface="+mj-lt"/>
              <a:buAutoNum type="alphaLcParenR"/>
            </a:pPr>
            <a:r>
              <a:rPr lang="pt-BR" dirty="0"/>
              <a:t>Apesar de fornecer informações prognósticas, na ausência de suspeita de SCA. a </a:t>
            </a:r>
            <a:r>
              <a:rPr lang="pt-BR" dirty="0" err="1"/>
              <a:t>troponina</a:t>
            </a:r>
            <a:r>
              <a:rPr lang="pt-BR" dirty="0"/>
              <a:t> não deve ser solicitada rotineiramente em casos de IC</a:t>
            </a:r>
          </a:p>
          <a:p>
            <a:pPr marL="342900" indent="-342900">
              <a:buFont typeface="+mj-lt"/>
              <a:buAutoNum type="alphaLcParenR"/>
            </a:pPr>
            <a:endParaRPr lang="pt-BR" dirty="0"/>
          </a:p>
          <a:p>
            <a:pPr marL="342900" indent="-342900">
              <a:buFont typeface="+mj-lt"/>
              <a:buAutoNum type="alphaLcParenR"/>
            </a:pPr>
            <a:r>
              <a:rPr lang="pt-BR" dirty="0">
                <a:solidFill>
                  <a:srgbClr val="FF0000"/>
                </a:solidFill>
              </a:rPr>
              <a:t>O NT pro BNP e o BNP são ferramentas indispensáveis no tratamento da IC e </a:t>
            </a:r>
            <a:r>
              <a:rPr lang="pt-BR" dirty="0" err="1">
                <a:solidFill>
                  <a:srgbClr val="FF0000"/>
                </a:solidFill>
              </a:rPr>
              <a:t>devmos</a:t>
            </a:r>
            <a:r>
              <a:rPr lang="pt-BR" dirty="0">
                <a:solidFill>
                  <a:srgbClr val="FF0000"/>
                </a:solidFill>
              </a:rPr>
              <a:t> ter sempre um alvo terapêutico, individualizado para cada paciente.</a:t>
            </a:r>
          </a:p>
          <a:p>
            <a:pPr marL="342900" indent="-342900">
              <a:buFont typeface="+mj-lt"/>
              <a:buAutoNum type="alphaLcParenR"/>
            </a:pPr>
            <a:endParaRPr lang="pt-BR" dirty="0">
              <a:solidFill>
                <a:srgbClr val="FF0000"/>
              </a:solidFill>
            </a:endParaRPr>
          </a:p>
          <a:p>
            <a:pPr marL="342900" indent="-342900">
              <a:buFont typeface="+mj-lt"/>
              <a:buAutoNum type="alphaLcParenR"/>
            </a:pPr>
            <a:r>
              <a:rPr lang="pt-BR" dirty="0"/>
              <a:t>O BNP aumenta em vigência de tratamento otimizado com </a:t>
            </a:r>
            <a:r>
              <a:rPr lang="pt-BR" dirty="0" err="1"/>
              <a:t>ARNIs</a:t>
            </a:r>
            <a:r>
              <a:rPr lang="pt-BR" dirty="0"/>
              <a:t>.</a:t>
            </a:r>
          </a:p>
          <a:p>
            <a:pPr marL="342900" indent="-342900">
              <a:buFont typeface="+mj-lt"/>
              <a:buAutoNum type="alphaLcParenR"/>
            </a:pPr>
            <a:endParaRPr lang="pt-BR" dirty="0"/>
          </a:p>
          <a:p>
            <a:endParaRPr lang="pt-BR" dirty="0"/>
          </a:p>
        </p:txBody>
      </p:sp>
    </p:spTree>
    <p:extLst>
      <p:ext uri="{BB962C8B-B14F-4D97-AF65-F5344CB8AC3E}">
        <p14:creationId xmlns:p14="http://schemas.microsoft.com/office/powerpoint/2010/main" val="855052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CCD366-97A4-F04E-8F4F-F9EB42A28102}"/>
              </a:ext>
            </a:extLst>
          </p:cNvPr>
          <p:cNvSpPr>
            <a:spLocks noGrp="1"/>
          </p:cNvSpPr>
          <p:nvPr>
            <p:ph type="title"/>
          </p:nvPr>
        </p:nvSpPr>
        <p:spPr/>
        <p:txBody>
          <a:bodyPr/>
          <a:lstStyle/>
          <a:p>
            <a:pPr algn="ctr"/>
            <a:r>
              <a:rPr lang="pt-BR" dirty="0"/>
              <a:t>Doença Arterial Coronariana 200</a:t>
            </a:r>
          </a:p>
        </p:txBody>
      </p:sp>
      <p:sp>
        <p:nvSpPr>
          <p:cNvPr id="3" name="Espaço Reservado para Conteúdo 2">
            <a:extLst>
              <a:ext uri="{FF2B5EF4-FFF2-40B4-BE49-F238E27FC236}">
                <a16:creationId xmlns:a16="http://schemas.microsoft.com/office/drawing/2014/main" id="{7FDD0D55-9ECF-7C4D-8213-56730B9BF464}"/>
              </a:ext>
            </a:extLst>
          </p:cNvPr>
          <p:cNvSpPr>
            <a:spLocks noGrp="1"/>
          </p:cNvSpPr>
          <p:nvPr>
            <p:ph idx="1"/>
          </p:nvPr>
        </p:nvSpPr>
        <p:spPr/>
        <p:txBody>
          <a:bodyPr>
            <a:normAutofit fontScale="85000" lnSpcReduction="20000"/>
          </a:bodyPr>
          <a:lstStyle/>
          <a:p>
            <a:pPr marL="0" indent="0">
              <a:buNone/>
            </a:pPr>
            <a:r>
              <a:rPr lang="pt-BR" dirty="0">
                <a:solidFill>
                  <a:srgbClr val="002060"/>
                </a:solidFill>
              </a:rPr>
              <a:t>Paciente de 60 anos com IAMCSST de parede anterior chega à Unidade de Emergência 1 hora após início dos sintomas. Antecedentes de </a:t>
            </a:r>
            <a:r>
              <a:rPr lang="pt-BR" dirty="0" err="1">
                <a:solidFill>
                  <a:srgbClr val="002060"/>
                </a:solidFill>
              </a:rPr>
              <a:t>hipercolesterolemia</a:t>
            </a:r>
            <a:r>
              <a:rPr lang="pt-BR" dirty="0">
                <a:solidFill>
                  <a:srgbClr val="002060"/>
                </a:solidFill>
              </a:rPr>
              <a:t> e tabagismo. Normotenso, sem sinais de comprometimento hemodinâmico.</a:t>
            </a:r>
            <a:br>
              <a:rPr lang="pt-BR" dirty="0">
                <a:solidFill>
                  <a:srgbClr val="002060"/>
                </a:solidFill>
              </a:rPr>
            </a:br>
            <a:r>
              <a:rPr lang="pt-BR" dirty="0">
                <a:solidFill>
                  <a:srgbClr val="002060"/>
                </a:solidFill>
              </a:rPr>
              <a:t>Você tem a possibilidade de transferência para um centro de angioplastia primária em 150 minutos. Assinale a melhor conduta</a:t>
            </a:r>
            <a:r>
              <a:rPr lang="pt-BR" dirty="0">
                <a:solidFill>
                  <a:srgbClr val="002060"/>
                </a:solidFill>
                <a:sym typeface="Wingdings" pitchFamily="2" charset="2"/>
              </a:rPr>
              <a:t>:</a:t>
            </a:r>
            <a:endParaRPr lang="pt-BR" dirty="0">
              <a:solidFill>
                <a:srgbClr val="002060"/>
              </a:solidFill>
            </a:endParaRPr>
          </a:p>
          <a:p>
            <a:pPr marL="0" indent="0">
              <a:buNone/>
            </a:pPr>
            <a:r>
              <a:rPr lang="pt-BR" dirty="0">
                <a:solidFill>
                  <a:srgbClr val="002060"/>
                </a:solidFill>
              </a:rPr>
              <a:t>A) Transferência </a:t>
            </a:r>
            <a:r>
              <a:rPr lang="pt-BR" dirty="0" err="1">
                <a:solidFill>
                  <a:srgbClr val="002060"/>
                </a:solidFill>
              </a:rPr>
              <a:t>imediada</a:t>
            </a:r>
            <a:r>
              <a:rPr lang="pt-BR" dirty="0">
                <a:solidFill>
                  <a:srgbClr val="002060"/>
                </a:solidFill>
              </a:rPr>
              <a:t> para o centro de angioplastia primária, após 180 mg de </a:t>
            </a:r>
            <a:r>
              <a:rPr lang="pt-BR" dirty="0" err="1">
                <a:solidFill>
                  <a:srgbClr val="002060"/>
                </a:solidFill>
              </a:rPr>
              <a:t>Ticagrelor</a:t>
            </a:r>
            <a:r>
              <a:rPr lang="pt-BR" dirty="0">
                <a:solidFill>
                  <a:srgbClr val="002060"/>
                </a:solidFill>
              </a:rPr>
              <a:t> + 200 mg de acido acetilsalicílico.</a:t>
            </a:r>
          </a:p>
          <a:p>
            <a:pPr marL="0" indent="0">
              <a:buNone/>
            </a:pPr>
            <a:r>
              <a:rPr lang="pt-BR" dirty="0" err="1">
                <a:solidFill>
                  <a:srgbClr val="002060"/>
                </a:solidFill>
              </a:rPr>
              <a:t>B</a:t>
            </a:r>
            <a:r>
              <a:rPr lang="pt-BR" dirty="0">
                <a:solidFill>
                  <a:srgbClr val="002060"/>
                </a:solidFill>
              </a:rPr>
              <a:t>) Administração de </a:t>
            </a:r>
            <a:r>
              <a:rPr lang="pt-BR" dirty="0" err="1">
                <a:solidFill>
                  <a:srgbClr val="002060"/>
                </a:solidFill>
              </a:rPr>
              <a:t>Estreptoquinase</a:t>
            </a:r>
            <a:r>
              <a:rPr lang="pt-BR" dirty="0">
                <a:solidFill>
                  <a:srgbClr val="002060"/>
                </a:solidFill>
              </a:rPr>
              <a:t> 1,5 milhão de unidades em 30 a 60 minutos seguida por </a:t>
            </a:r>
            <a:r>
              <a:rPr lang="pt-BR" dirty="0" err="1">
                <a:solidFill>
                  <a:srgbClr val="002060"/>
                </a:solidFill>
              </a:rPr>
              <a:t>Enoxaparina</a:t>
            </a:r>
            <a:r>
              <a:rPr lang="pt-BR" dirty="0">
                <a:solidFill>
                  <a:srgbClr val="002060"/>
                </a:solidFill>
              </a:rPr>
              <a:t> por até 8 dias.</a:t>
            </a:r>
          </a:p>
          <a:p>
            <a:pPr marL="0" indent="0">
              <a:buNone/>
            </a:pPr>
            <a:r>
              <a:rPr lang="pt-BR" dirty="0">
                <a:solidFill>
                  <a:srgbClr val="002060"/>
                </a:solidFill>
              </a:rPr>
              <a:t>C) Administração de </a:t>
            </a:r>
            <a:r>
              <a:rPr lang="pt-BR" dirty="0" err="1">
                <a:solidFill>
                  <a:srgbClr val="002060"/>
                </a:solidFill>
              </a:rPr>
              <a:t>abciximab</a:t>
            </a:r>
            <a:r>
              <a:rPr lang="pt-BR" dirty="0">
                <a:solidFill>
                  <a:srgbClr val="002060"/>
                </a:solidFill>
              </a:rPr>
              <a:t> e 50% da dose de </a:t>
            </a:r>
            <a:r>
              <a:rPr lang="pt-BR" dirty="0" err="1">
                <a:solidFill>
                  <a:srgbClr val="002060"/>
                </a:solidFill>
              </a:rPr>
              <a:t>Alteplase</a:t>
            </a:r>
            <a:r>
              <a:rPr lang="pt-BR" dirty="0">
                <a:solidFill>
                  <a:srgbClr val="002060"/>
                </a:solidFill>
              </a:rPr>
              <a:t> enquanto  se aguarda a transferência para centro de angioplastia primária.</a:t>
            </a:r>
          </a:p>
          <a:p>
            <a:pPr marL="0" indent="0">
              <a:buNone/>
            </a:pPr>
            <a:r>
              <a:rPr lang="pt-BR" dirty="0" err="1">
                <a:solidFill>
                  <a:srgbClr val="C00000"/>
                </a:solidFill>
              </a:rPr>
              <a:t>D</a:t>
            </a:r>
            <a:r>
              <a:rPr lang="pt-BR" dirty="0">
                <a:solidFill>
                  <a:srgbClr val="C00000"/>
                </a:solidFill>
              </a:rPr>
              <a:t>) Administração de TNK-</a:t>
            </a:r>
            <a:r>
              <a:rPr lang="pt-BR" dirty="0" err="1">
                <a:solidFill>
                  <a:srgbClr val="C00000"/>
                </a:solidFill>
              </a:rPr>
              <a:t>tPA</a:t>
            </a:r>
            <a:r>
              <a:rPr lang="pt-BR" dirty="0">
                <a:solidFill>
                  <a:srgbClr val="C00000"/>
                </a:solidFill>
              </a:rPr>
              <a:t> seguido de transferência para realizar ICP entre 6 a 24 horas do diagnóstico do IAMCSST.</a:t>
            </a:r>
          </a:p>
          <a:p>
            <a:pPr marL="0" indent="0">
              <a:buNone/>
            </a:pPr>
            <a:endParaRPr lang="pt-BR" dirty="0"/>
          </a:p>
        </p:txBody>
      </p:sp>
    </p:spTree>
    <p:extLst>
      <p:ext uri="{BB962C8B-B14F-4D97-AF65-F5344CB8AC3E}">
        <p14:creationId xmlns:p14="http://schemas.microsoft.com/office/powerpoint/2010/main" val="1538406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ítulo 3">
            <a:extLst>
              <a:ext uri="{FF2B5EF4-FFF2-40B4-BE49-F238E27FC236}">
                <a16:creationId xmlns:a16="http://schemas.microsoft.com/office/drawing/2014/main" id="{E8E3E5D2-94C0-A943-B21B-ED6D129E6062}"/>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a:solidFill>
                  <a:schemeClr val="tx1"/>
                </a:solidFill>
                <a:latin typeface="+mj-lt"/>
                <a:ea typeface="+mj-ea"/>
                <a:cs typeface="+mj-cs"/>
              </a:rPr>
              <a:t>Cardiomiopatias e IC 300</a:t>
            </a:r>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Imagem 2">
            <a:extLst>
              <a:ext uri="{FF2B5EF4-FFF2-40B4-BE49-F238E27FC236}">
                <a16:creationId xmlns:a16="http://schemas.microsoft.com/office/drawing/2014/main" id="{6DD9ECA6-495F-8847-BEC3-8B934106E1DB}"/>
              </a:ext>
            </a:extLst>
          </p:cNvPr>
          <p:cNvPicPr>
            <a:picLocks noChangeAspect="1"/>
          </p:cNvPicPr>
          <p:nvPr/>
        </p:nvPicPr>
        <p:blipFill>
          <a:blip r:embed="rId2"/>
          <a:stretch>
            <a:fillRect/>
          </a:stretch>
        </p:blipFill>
        <p:spPr>
          <a:xfrm>
            <a:off x="659914" y="969207"/>
            <a:ext cx="10872172" cy="242806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2" name="CaixaDeTexto 1">
            <a:extLst>
              <a:ext uri="{FF2B5EF4-FFF2-40B4-BE49-F238E27FC236}">
                <a16:creationId xmlns:a16="http://schemas.microsoft.com/office/drawing/2014/main" id="{DCA1A7E8-F57A-DB4F-B5E0-D25CD5107874}"/>
              </a:ext>
            </a:extLst>
          </p:cNvPr>
          <p:cNvSpPr txBox="1"/>
          <p:nvPr/>
        </p:nvSpPr>
        <p:spPr>
          <a:xfrm>
            <a:off x="4970835" y="3998019"/>
            <a:ext cx="6382966" cy="22165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Em pacientes em uso de sacubitril/valsartana, a monitoração deve ser feita por meio do NT-proBNP, uma vez que o sacubitril inibe a degradação do BNP, aumentando seus valores.101 A utilização de peptídeos natriuréticos para guiar o tratamento por um alvo a ser atingido não está indicada. O estudo com maior número de pacientes já realizado com este fim não demonstrou benefícios.</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797145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456ADE1-868A-6640-8F73-F52AB3ED101C}"/>
              </a:ext>
            </a:extLst>
          </p:cNvPr>
          <p:cNvPicPr>
            <a:picLocks noChangeAspect="1"/>
          </p:cNvPicPr>
          <p:nvPr/>
        </p:nvPicPr>
        <p:blipFill>
          <a:blip r:embed="rId2"/>
          <a:stretch>
            <a:fillRect/>
          </a:stretch>
        </p:blipFill>
        <p:spPr>
          <a:xfrm>
            <a:off x="484632" y="1747029"/>
            <a:ext cx="2560320" cy="3357796"/>
          </a:xfrm>
          <a:prstGeom prst="rect">
            <a:avLst/>
          </a:prstGeom>
        </p:spPr>
      </p:pic>
      <p:pic>
        <p:nvPicPr>
          <p:cNvPr id="5" name="Imagem 4">
            <a:extLst>
              <a:ext uri="{FF2B5EF4-FFF2-40B4-BE49-F238E27FC236}">
                <a16:creationId xmlns:a16="http://schemas.microsoft.com/office/drawing/2014/main" id="{B237E736-292E-5E4C-A90D-65907540F3B7}"/>
              </a:ext>
            </a:extLst>
          </p:cNvPr>
          <p:cNvPicPr>
            <a:picLocks noChangeAspect="1"/>
          </p:cNvPicPr>
          <p:nvPr/>
        </p:nvPicPr>
        <p:blipFill>
          <a:blip r:embed="rId3"/>
          <a:stretch>
            <a:fillRect/>
          </a:stretch>
        </p:blipFill>
        <p:spPr>
          <a:xfrm>
            <a:off x="3354631" y="1855681"/>
            <a:ext cx="2560320" cy="3140491"/>
          </a:xfrm>
          <a:prstGeom prst="rect">
            <a:avLst/>
          </a:prstGeom>
        </p:spPr>
      </p:pic>
      <p:pic>
        <p:nvPicPr>
          <p:cNvPr id="4" name="Imagem 3">
            <a:extLst>
              <a:ext uri="{FF2B5EF4-FFF2-40B4-BE49-F238E27FC236}">
                <a16:creationId xmlns:a16="http://schemas.microsoft.com/office/drawing/2014/main" id="{621C6A88-0953-C74C-BA96-FC9EB4DBD28E}"/>
              </a:ext>
            </a:extLst>
          </p:cNvPr>
          <p:cNvPicPr>
            <a:picLocks noChangeAspect="1"/>
          </p:cNvPicPr>
          <p:nvPr/>
        </p:nvPicPr>
        <p:blipFill>
          <a:blip r:embed="rId4"/>
          <a:stretch>
            <a:fillRect/>
          </a:stretch>
        </p:blipFill>
        <p:spPr>
          <a:xfrm>
            <a:off x="6235726" y="1875929"/>
            <a:ext cx="2560320" cy="3099995"/>
          </a:xfrm>
          <a:prstGeom prst="rect">
            <a:avLst/>
          </a:prstGeom>
        </p:spPr>
      </p:pic>
      <p:pic>
        <p:nvPicPr>
          <p:cNvPr id="3" name="Imagem 2">
            <a:extLst>
              <a:ext uri="{FF2B5EF4-FFF2-40B4-BE49-F238E27FC236}">
                <a16:creationId xmlns:a16="http://schemas.microsoft.com/office/drawing/2014/main" id="{0E34A655-0C0F-7C45-9FB4-8EC876CE445F}"/>
              </a:ext>
            </a:extLst>
          </p:cNvPr>
          <p:cNvPicPr>
            <a:picLocks noChangeAspect="1"/>
          </p:cNvPicPr>
          <p:nvPr/>
        </p:nvPicPr>
        <p:blipFill>
          <a:blip r:embed="rId5"/>
          <a:stretch>
            <a:fillRect/>
          </a:stretch>
        </p:blipFill>
        <p:spPr>
          <a:xfrm>
            <a:off x="9120662" y="1888197"/>
            <a:ext cx="2560320" cy="3075459"/>
          </a:xfrm>
          <a:prstGeom prst="rect">
            <a:avLst/>
          </a:prstGeom>
        </p:spPr>
      </p:pic>
      <p:sp>
        <p:nvSpPr>
          <p:cNvPr id="7" name="CaixaDeTexto 6">
            <a:extLst>
              <a:ext uri="{FF2B5EF4-FFF2-40B4-BE49-F238E27FC236}">
                <a16:creationId xmlns:a16="http://schemas.microsoft.com/office/drawing/2014/main" id="{B30289B9-E28C-AD45-9D6A-BDDB779C816F}"/>
              </a:ext>
            </a:extLst>
          </p:cNvPr>
          <p:cNvSpPr txBox="1"/>
          <p:nvPr/>
        </p:nvSpPr>
        <p:spPr>
          <a:xfrm>
            <a:off x="1970690" y="315310"/>
            <a:ext cx="8639503" cy="584775"/>
          </a:xfrm>
          <a:prstGeom prst="rect">
            <a:avLst/>
          </a:prstGeom>
          <a:noFill/>
        </p:spPr>
        <p:txBody>
          <a:bodyPr wrap="square" rtlCol="0">
            <a:spAutoFit/>
          </a:bodyPr>
          <a:lstStyle/>
          <a:p>
            <a:pPr algn="ctr"/>
            <a:r>
              <a:rPr lang="pt-BR" sz="3200" dirty="0"/>
              <a:t>Pergunta surpresa! 400</a:t>
            </a:r>
          </a:p>
        </p:txBody>
      </p:sp>
      <p:sp>
        <p:nvSpPr>
          <p:cNvPr id="10" name="CaixaDeTexto 9">
            <a:extLst>
              <a:ext uri="{FF2B5EF4-FFF2-40B4-BE49-F238E27FC236}">
                <a16:creationId xmlns:a16="http://schemas.microsoft.com/office/drawing/2014/main" id="{85D1BCAD-A6E5-FA4A-BD65-EE7E0ED83499}"/>
              </a:ext>
            </a:extLst>
          </p:cNvPr>
          <p:cNvSpPr txBox="1"/>
          <p:nvPr/>
        </p:nvSpPr>
        <p:spPr>
          <a:xfrm>
            <a:off x="1701380" y="1138891"/>
            <a:ext cx="538619" cy="369332"/>
          </a:xfrm>
          <a:prstGeom prst="rect">
            <a:avLst/>
          </a:prstGeom>
          <a:noFill/>
        </p:spPr>
        <p:txBody>
          <a:bodyPr wrap="square" rtlCol="0">
            <a:spAutoFit/>
          </a:bodyPr>
          <a:lstStyle/>
          <a:p>
            <a:pPr algn="ctr"/>
            <a:r>
              <a:rPr lang="pt-BR" dirty="0"/>
              <a:t>A</a:t>
            </a:r>
          </a:p>
        </p:txBody>
      </p:sp>
      <p:sp>
        <p:nvSpPr>
          <p:cNvPr id="16" name="CaixaDeTexto 15">
            <a:extLst>
              <a:ext uri="{FF2B5EF4-FFF2-40B4-BE49-F238E27FC236}">
                <a16:creationId xmlns:a16="http://schemas.microsoft.com/office/drawing/2014/main" id="{1E07FC4E-F46E-E64C-A9C8-18E2EAC4583D}"/>
              </a:ext>
            </a:extLst>
          </p:cNvPr>
          <p:cNvSpPr txBox="1"/>
          <p:nvPr/>
        </p:nvSpPr>
        <p:spPr>
          <a:xfrm>
            <a:off x="4158640" y="1138891"/>
            <a:ext cx="538619" cy="369332"/>
          </a:xfrm>
          <a:prstGeom prst="rect">
            <a:avLst/>
          </a:prstGeom>
          <a:noFill/>
        </p:spPr>
        <p:txBody>
          <a:bodyPr wrap="square">
            <a:spAutoFit/>
          </a:bodyPr>
          <a:lstStyle/>
          <a:p>
            <a:pPr algn="ctr"/>
            <a:r>
              <a:rPr lang="pt-BR" dirty="0" err="1">
                <a:solidFill>
                  <a:srgbClr val="FF0000"/>
                </a:solidFill>
              </a:rPr>
              <a:t>B</a:t>
            </a:r>
            <a:endParaRPr lang="pt-BR" dirty="0">
              <a:solidFill>
                <a:srgbClr val="FF0000"/>
              </a:solidFill>
            </a:endParaRPr>
          </a:p>
        </p:txBody>
      </p:sp>
      <p:sp>
        <p:nvSpPr>
          <p:cNvPr id="17" name="CaixaDeTexto 16">
            <a:extLst>
              <a:ext uri="{FF2B5EF4-FFF2-40B4-BE49-F238E27FC236}">
                <a16:creationId xmlns:a16="http://schemas.microsoft.com/office/drawing/2014/main" id="{537EEFAA-96FB-7045-BA44-3638A0B2184C}"/>
              </a:ext>
            </a:extLst>
          </p:cNvPr>
          <p:cNvSpPr txBox="1"/>
          <p:nvPr/>
        </p:nvSpPr>
        <p:spPr>
          <a:xfrm>
            <a:off x="7246576" y="1138891"/>
            <a:ext cx="538620" cy="369332"/>
          </a:xfrm>
          <a:prstGeom prst="rect">
            <a:avLst/>
          </a:prstGeom>
          <a:noFill/>
        </p:spPr>
        <p:txBody>
          <a:bodyPr wrap="square">
            <a:spAutoFit/>
          </a:bodyPr>
          <a:lstStyle/>
          <a:p>
            <a:pPr algn="ctr"/>
            <a:r>
              <a:rPr lang="pt-BR" dirty="0"/>
              <a:t>C</a:t>
            </a:r>
          </a:p>
        </p:txBody>
      </p:sp>
      <p:sp>
        <p:nvSpPr>
          <p:cNvPr id="19" name="CaixaDeTexto 18">
            <a:extLst>
              <a:ext uri="{FF2B5EF4-FFF2-40B4-BE49-F238E27FC236}">
                <a16:creationId xmlns:a16="http://schemas.microsoft.com/office/drawing/2014/main" id="{F81A079B-787E-C84B-9919-C6AD3D6870FD}"/>
              </a:ext>
            </a:extLst>
          </p:cNvPr>
          <p:cNvSpPr txBox="1"/>
          <p:nvPr/>
        </p:nvSpPr>
        <p:spPr>
          <a:xfrm>
            <a:off x="10158399" y="1107761"/>
            <a:ext cx="903588" cy="369332"/>
          </a:xfrm>
          <a:prstGeom prst="rect">
            <a:avLst/>
          </a:prstGeom>
          <a:noFill/>
        </p:spPr>
        <p:txBody>
          <a:bodyPr wrap="square">
            <a:spAutoFit/>
          </a:bodyPr>
          <a:lstStyle/>
          <a:p>
            <a:pPr algn="ctr"/>
            <a:r>
              <a:rPr lang="pt-BR" dirty="0" err="1"/>
              <a:t>D</a:t>
            </a:r>
            <a:endParaRPr lang="pt-BR" dirty="0"/>
          </a:p>
        </p:txBody>
      </p:sp>
      <p:sp>
        <p:nvSpPr>
          <p:cNvPr id="20" name="CaixaDeTexto 19">
            <a:extLst>
              <a:ext uri="{FF2B5EF4-FFF2-40B4-BE49-F238E27FC236}">
                <a16:creationId xmlns:a16="http://schemas.microsoft.com/office/drawing/2014/main" id="{D7255934-3D1C-AC44-B93D-2D966D0CC33E}"/>
              </a:ext>
            </a:extLst>
          </p:cNvPr>
          <p:cNvSpPr txBox="1"/>
          <p:nvPr/>
        </p:nvSpPr>
        <p:spPr>
          <a:xfrm>
            <a:off x="484632" y="5473874"/>
            <a:ext cx="11196348" cy="646331"/>
          </a:xfrm>
          <a:prstGeom prst="rect">
            <a:avLst/>
          </a:prstGeom>
          <a:noFill/>
        </p:spPr>
        <p:txBody>
          <a:bodyPr wrap="square" rtlCol="0">
            <a:spAutoFit/>
          </a:bodyPr>
          <a:lstStyle/>
          <a:p>
            <a:r>
              <a:rPr lang="pt-BR" dirty="0"/>
              <a:t>Nestas magníficas obras do holandês Vincent Van Gogh, em qual das alternativas não encontramos indícios do uso de digital (Digoxina)?</a:t>
            </a:r>
          </a:p>
        </p:txBody>
      </p:sp>
    </p:spTree>
    <p:extLst>
      <p:ext uri="{BB962C8B-B14F-4D97-AF65-F5344CB8AC3E}">
        <p14:creationId xmlns:p14="http://schemas.microsoft.com/office/powerpoint/2010/main" val="74224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E0AAD-6A90-7E4A-8BC6-F36B4BC092A0}"/>
              </a:ext>
            </a:extLst>
          </p:cNvPr>
          <p:cNvSpPr>
            <a:spLocks noGrp="1"/>
          </p:cNvSpPr>
          <p:nvPr>
            <p:ph type="title"/>
          </p:nvPr>
        </p:nvSpPr>
        <p:spPr/>
        <p:txBody>
          <a:bodyPr/>
          <a:lstStyle/>
          <a:p>
            <a:pPr algn="ctr"/>
            <a:r>
              <a:rPr lang="pt-BR" dirty="0"/>
              <a:t>Pergunta Surpresa! 400</a:t>
            </a:r>
          </a:p>
        </p:txBody>
      </p:sp>
      <p:sp>
        <p:nvSpPr>
          <p:cNvPr id="3" name="CaixaDeTexto 2">
            <a:extLst>
              <a:ext uri="{FF2B5EF4-FFF2-40B4-BE49-F238E27FC236}">
                <a16:creationId xmlns:a16="http://schemas.microsoft.com/office/drawing/2014/main" id="{908C2A9D-C84A-8742-8A94-AA7427B6F598}"/>
              </a:ext>
            </a:extLst>
          </p:cNvPr>
          <p:cNvSpPr txBox="1"/>
          <p:nvPr/>
        </p:nvSpPr>
        <p:spPr>
          <a:xfrm>
            <a:off x="838200" y="1582340"/>
            <a:ext cx="9457150" cy="4801314"/>
          </a:xfrm>
          <a:prstGeom prst="rect">
            <a:avLst/>
          </a:prstGeom>
          <a:noFill/>
        </p:spPr>
        <p:txBody>
          <a:bodyPr wrap="square" rtlCol="0">
            <a:spAutoFit/>
          </a:bodyPr>
          <a:lstStyle/>
          <a:p>
            <a:pPr fontAlgn="base"/>
            <a:r>
              <a:rPr lang="pt-BR" dirty="0"/>
              <a:t>A princípio, o uso de digoxina é de mais de 200 anos.   Os problemas mais comuns associados à digoxina são náuseas e perda de apetite, mas seus outros efeitos são mais intrigantes. </a:t>
            </a:r>
          </a:p>
          <a:p>
            <a:pPr fontAlgn="base"/>
            <a:r>
              <a:rPr lang="pt-BR" dirty="0"/>
              <a:t>É muito raro, mas algumas pessoas que tomam digoxina e medicamentos relacionados podem ter visão turva ou uma coloração amarela em tudo que veem, conhecido como xantopsia. Ocasionalmente, os pontos de luz podem parecer ter halos coloridos ao seu redor. Mais raros ainda são os efeitos no tamanho da pupila, como dilatação, constrição ou mesmo pupilas de tamanhos desiguais.</a:t>
            </a:r>
          </a:p>
          <a:p>
            <a:pPr fontAlgn="base"/>
            <a:r>
              <a:rPr lang="pt-BR" b="1" dirty="0"/>
              <a:t>Os efeitos da intoxicação digitálica sobre Van Gogh</a:t>
            </a:r>
          </a:p>
          <a:p>
            <a:pPr fontAlgn="base"/>
            <a:r>
              <a:rPr lang="pt-BR" dirty="0"/>
              <a:t>Os efeitos da intoxicação digitálica foram sugeridos como a causa do “período amarelo” de Van Gogh e do céu espetacular que ele pintou em A noite estrelada. Provas mais circunstanciais vêm dos dois retratos que Van Gogh produziu de seu médico, Paul </a:t>
            </a:r>
            <a:r>
              <a:rPr lang="pt-BR" dirty="0" err="1"/>
              <a:t>Gachet</a:t>
            </a:r>
            <a:r>
              <a:rPr lang="pt-BR" dirty="0"/>
              <a:t>, mostrando-o segurando uma flor de </a:t>
            </a:r>
            <a:r>
              <a:rPr lang="pt-BR" dirty="0" err="1"/>
              <a:t>dedaleira</a:t>
            </a:r>
            <a:r>
              <a:rPr lang="pt-BR" dirty="0"/>
              <a:t>. Um dos autorretratos de Van Gogh também mostra pupilas desiguais.</a:t>
            </a:r>
          </a:p>
          <a:p>
            <a:pPr fontAlgn="base"/>
            <a:endParaRPr lang="pt-BR" dirty="0"/>
          </a:p>
          <a:p>
            <a:pPr fontAlgn="base"/>
            <a:r>
              <a:rPr lang="pt-BR" dirty="0"/>
              <a:t>Na alternativa </a:t>
            </a:r>
            <a:r>
              <a:rPr lang="pt-BR" dirty="0" err="1"/>
              <a:t>B</a:t>
            </a:r>
            <a:r>
              <a:rPr lang="pt-BR" dirty="0"/>
              <a:t>  a famosa automutilação de </a:t>
            </a:r>
            <a:r>
              <a:rPr lang="pt-BR" b="1" dirty="0"/>
              <a:t>Van </a:t>
            </a:r>
            <a:r>
              <a:rPr lang="pt-BR" b="1" dirty="0" err="1"/>
              <a:t>Gogh</a:t>
            </a:r>
            <a:r>
              <a:rPr lang="pt-BR" dirty="0" err="1"/>
              <a:t>na</a:t>
            </a:r>
            <a:r>
              <a:rPr lang="pt-BR" dirty="0"/>
              <a:t> </a:t>
            </a:r>
            <a:r>
              <a:rPr lang="pt-BR" b="1" dirty="0"/>
              <a:t>orelha</a:t>
            </a:r>
            <a:r>
              <a:rPr lang="pt-BR" dirty="0"/>
              <a:t> está relacionada a crises de transtornos de humor —provavelmente bipolar— e de personalidade, agravadas por uma abrupta interrupção de seu frequente uso de álcool sem ter relação com o uso de digital.</a:t>
            </a:r>
          </a:p>
          <a:p>
            <a:endParaRPr lang="pt-BR" dirty="0"/>
          </a:p>
        </p:txBody>
      </p:sp>
    </p:spTree>
    <p:extLst>
      <p:ext uri="{BB962C8B-B14F-4D97-AF65-F5344CB8AC3E}">
        <p14:creationId xmlns:p14="http://schemas.microsoft.com/office/powerpoint/2010/main" val="1690539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Cardiomiopatia</a:t>
            </a:r>
            <a:r>
              <a:rPr lang="en-US" dirty="0"/>
              <a:t> e IC 500</a:t>
            </a:r>
          </a:p>
        </p:txBody>
      </p:sp>
      <p:sp>
        <p:nvSpPr>
          <p:cNvPr id="3" name="Content Placeholder 2"/>
          <p:cNvSpPr>
            <a:spLocks noGrp="1"/>
          </p:cNvSpPr>
          <p:nvPr>
            <p:ph idx="1"/>
          </p:nvPr>
        </p:nvSpPr>
        <p:spPr/>
        <p:txBody>
          <a:bodyPr>
            <a:normAutofit fontScale="70000" lnSpcReduction="20000"/>
          </a:bodyPr>
          <a:lstStyle/>
          <a:p>
            <a:pPr marL="0" indent="0">
              <a:lnSpc>
                <a:spcPct val="170000"/>
              </a:lnSpc>
              <a:buNone/>
            </a:pPr>
            <a:r>
              <a:rPr lang="pt-BR" sz="1900" dirty="0"/>
              <a:t>Abaixo se descrevem algumas características das cardiomiopatias. Apenas um dos itens não está inteiramente correto. Assinale-o:</a:t>
            </a:r>
          </a:p>
          <a:p>
            <a:pPr marL="457200" indent="-457200">
              <a:lnSpc>
                <a:spcPct val="170000"/>
              </a:lnSpc>
              <a:buFont typeface="+mj-lt"/>
              <a:buAutoNum type="alphaLcParenR"/>
            </a:pPr>
            <a:r>
              <a:rPr lang="pt-BR" sz="1900" dirty="0"/>
              <a:t>Na cardiomiopatia dilatada há dilatação e comprometimento da função sistólica do ventrículo esquerdo, e muitas vezes também do ventrículo direito. Pode ter etiologia genético-familiar, infecciosa, autoimune ou tóxica (álcool, cocaína, </a:t>
            </a:r>
            <a:r>
              <a:rPr lang="pt-BR" sz="1900" dirty="0" err="1"/>
              <a:t>doxorrubicina</a:t>
            </a:r>
            <a:r>
              <a:rPr lang="pt-BR" sz="1900" dirty="0"/>
              <a:t>), mas muitas vezes é idiopática.</a:t>
            </a:r>
          </a:p>
          <a:p>
            <a:pPr marL="457200" indent="-457200">
              <a:lnSpc>
                <a:spcPct val="170000"/>
              </a:lnSpc>
              <a:buFont typeface="+mj-lt"/>
              <a:buAutoNum type="alphaLcParenR"/>
            </a:pPr>
            <a:r>
              <a:rPr lang="pt-BR" sz="1900" dirty="0"/>
              <a:t>Na cardiomiopatia hipertrófica ocorre hipertrofia ventricular esquerda, geralmente assimétrica, envolvendo preferencialmente o septo interventricular. Mutações nas proteínas sarcoplasmáticas causam a doença em muitos pacientes. É a causa mais comum de morte súbita em atletas.</a:t>
            </a:r>
          </a:p>
          <a:p>
            <a:pPr marL="457200" indent="-457200">
              <a:lnSpc>
                <a:spcPct val="170000"/>
              </a:lnSpc>
              <a:buFont typeface="+mj-lt"/>
              <a:buAutoNum type="alphaLcParenR"/>
            </a:pPr>
            <a:r>
              <a:rPr lang="pt-BR" sz="1900" dirty="0"/>
              <a:t>As cardiomiopatias restritivas (CMR) apresentam algumas semelhanças funcionais com a pericardite </a:t>
            </a:r>
            <a:r>
              <a:rPr lang="pt-BR" sz="1900" dirty="0" err="1"/>
              <a:t>constrictiva</a:t>
            </a:r>
            <a:r>
              <a:rPr lang="pt-BR" sz="1900" dirty="0"/>
              <a:t>. Nas CMR há disfunção diastólica devido à rigidez e ou infiltração das paredes dos ventrículos, que dificultam o enchimento ventricular.</a:t>
            </a:r>
          </a:p>
          <a:p>
            <a:pPr marL="457200" indent="-457200">
              <a:lnSpc>
                <a:spcPct val="170000"/>
              </a:lnSpc>
              <a:buFont typeface="+mj-lt"/>
              <a:buAutoNum type="alphaLcParenR"/>
            </a:pPr>
            <a:r>
              <a:rPr lang="pt-BR" sz="1900" dirty="0">
                <a:solidFill>
                  <a:srgbClr val="FF0000"/>
                </a:solidFill>
              </a:rPr>
              <a:t>Na cardiomiopatia arritmogênica do ventrículo direito observa-se hipertrofia progressiva do miocárdio ventricular direito, algumas vezes também de parte do ventrículo esquerdo, com desarranjo dos </a:t>
            </a:r>
            <a:r>
              <a:rPr lang="pt-BR" sz="1900" dirty="0" err="1">
                <a:solidFill>
                  <a:srgbClr val="FF0000"/>
                </a:solidFill>
              </a:rPr>
              <a:t>miócitos</a:t>
            </a:r>
            <a:r>
              <a:rPr lang="pt-BR" sz="1900" dirty="0">
                <a:solidFill>
                  <a:srgbClr val="FF0000"/>
                </a:solidFill>
              </a:rPr>
              <a:t>. Os pacientes estão sujeitos a morte súbita por taquicardias reentrantes originadas no ventrículo direito</a:t>
            </a:r>
            <a:r>
              <a:rPr lang="pt-BR" sz="1900" dirty="0"/>
              <a:t>.</a:t>
            </a:r>
          </a:p>
          <a:p>
            <a:pPr marL="0" indent="0">
              <a:lnSpc>
                <a:spcPct val="150000"/>
              </a:lnSpc>
              <a:buNone/>
            </a:pPr>
            <a:endParaRPr lang="en-US" sz="2000" dirty="0"/>
          </a:p>
        </p:txBody>
      </p:sp>
    </p:spTree>
    <p:extLst>
      <p:ext uri="{BB962C8B-B14F-4D97-AF65-F5344CB8AC3E}">
        <p14:creationId xmlns:p14="http://schemas.microsoft.com/office/powerpoint/2010/main" val="3465826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Cardiomiopatia</a:t>
            </a:r>
            <a:r>
              <a:rPr lang="en-US" dirty="0"/>
              <a:t> e IC 500</a:t>
            </a:r>
          </a:p>
        </p:txBody>
      </p:sp>
      <p:pic>
        <p:nvPicPr>
          <p:cNvPr id="4" name="Content Placeholder 3"/>
          <p:cNvPicPr>
            <a:picLocks noGrp="1" noChangeAspect="1"/>
          </p:cNvPicPr>
          <p:nvPr>
            <p:ph idx="1"/>
          </p:nvPr>
        </p:nvPicPr>
        <p:blipFill rotWithShape="1">
          <a:blip r:embed="rId2"/>
          <a:srcRect r="-628"/>
          <a:stretch/>
        </p:blipFill>
        <p:spPr>
          <a:xfrm>
            <a:off x="2272996" y="1502501"/>
            <a:ext cx="4895616" cy="4525963"/>
          </a:xfrm>
        </p:spPr>
      </p:pic>
      <p:sp>
        <p:nvSpPr>
          <p:cNvPr id="6" name="TextBox 5"/>
          <p:cNvSpPr txBox="1"/>
          <p:nvPr/>
        </p:nvSpPr>
        <p:spPr>
          <a:xfrm>
            <a:off x="7385712" y="2518163"/>
            <a:ext cx="2825088" cy="2585323"/>
          </a:xfrm>
          <a:prstGeom prst="rect">
            <a:avLst/>
          </a:prstGeom>
          <a:noFill/>
        </p:spPr>
        <p:txBody>
          <a:bodyPr wrap="square" rtlCol="0">
            <a:spAutoFit/>
          </a:bodyPr>
          <a:lstStyle/>
          <a:p>
            <a:pPr algn="just"/>
            <a:r>
              <a:rPr lang="en-US" dirty="0"/>
              <a:t>Na </a:t>
            </a:r>
            <a:r>
              <a:rPr lang="en-US" dirty="0" err="1"/>
              <a:t>cardiomiopatia</a:t>
            </a:r>
            <a:r>
              <a:rPr lang="en-US" dirty="0"/>
              <a:t> </a:t>
            </a:r>
            <a:r>
              <a:rPr lang="en-US" dirty="0" err="1"/>
              <a:t>arritmogIenica</a:t>
            </a:r>
            <a:r>
              <a:rPr lang="en-US" dirty="0"/>
              <a:t> do VD , </a:t>
            </a:r>
            <a:r>
              <a:rPr lang="en-US" dirty="0" err="1"/>
              <a:t>descrita</a:t>
            </a:r>
            <a:r>
              <a:rPr lang="en-US" dirty="0"/>
              <a:t> </a:t>
            </a:r>
            <a:r>
              <a:rPr lang="en-US" dirty="0" err="1"/>
              <a:t>em</a:t>
            </a:r>
            <a:r>
              <a:rPr lang="en-US" dirty="0"/>
              <a:t> 1977 </a:t>
            </a:r>
            <a:r>
              <a:rPr lang="en-US" dirty="0" err="1"/>
              <a:t>por</a:t>
            </a:r>
            <a:r>
              <a:rPr lang="en-US" dirty="0"/>
              <a:t> Fontaine e cols, </a:t>
            </a:r>
            <a:r>
              <a:rPr lang="en-US" dirty="0" err="1"/>
              <a:t>caracteriza</a:t>
            </a:r>
            <a:r>
              <a:rPr lang="en-US" dirty="0"/>
              <a:t>-se </a:t>
            </a:r>
            <a:r>
              <a:rPr lang="en-US" dirty="0" err="1"/>
              <a:t>por</a:t>
            </a:r>
            <a:r>
              <a:rPr lang="en-US" dirty="0"/>
              <a:t> </a:t>
            </a:r>
            <a:r>
              <a:rPr lang="en-US" dirty="0" err="1"/>
              <a:t>uma</a:t>
            </a:r>
            <a:r>
              <a:rPr lang="en-US" dirty="0"/>
              <a:t> forma </a:t>
            </a:r>
            <a:r>
              <a:rPr lang="en-US" dirty="0" err="1"/>
              <a:t>genética</a:t>
            </a:r>
            <a:r>
              <a:rPr lang="en-US" dirty="0"/>
              <a:t> </a:t>
            </a:r>
            <a:r>
              <a:rPr lang="en-US" dirty="0" err="1"/>
              <a:t>tipicamente</a:t>
            </a:r>
            <a:r>
              <a:rPr lang="en-US" dirty="0"/>
              <a:t> com </a:t>
            </a:r>
            <a:r>
              <a:rPr lang="en-US" b="1" dirty="0" err="1"/>
              <a:t>infiltração</a:t>
            </a:r>
            <a:r>
              <a:rPr lang="en-US" b="1" dirty="0"/>
              <a:t> fibro-</a:t>
            </a:r>
            <a:r>
              <a:rPr lang="en-US" b="1" dirty="0" err="1"/>
              <a:t>gordurosa</a:t>
            </a:r>
            <a:r>
              <a:rPr lang="en-US" dirty="0"/>
              <a:t> do VD</a:t>
            </a:r>
          </a:p>
          <a:p>
            <a:pPr algn="just"/>
            <a:endParaRPr lang="en-US" dirty="0"/>
          </a:p>
          <a:p>
            <a:pPr algn="r"/>
            <a:r>
              <a:rPr lang="en-US" dirty="0" err="1"/>
              <a:t>Braunwald</a:t>
            </a:r>
            <a:r>
              <a:rPr lang="en-US" dirty="0"/>
              <a:t> </a:t>
            </a:r>
            <a:r>
              <a:rPr lang="en-US" dirty="0" err="1"/>
              <a:t>pg</a:t>
            </a:r>
            <a:r>
              <a:rPr lang="en-US" dirty="0"/>
              <a:t> 1578-79</a:t>
            </a:r>
          </a:p>
        </p:txBody>
      </p:sp>
    </p:spTree>
    <p:extLst>
      <p:ext uri="{BB962C8B-B14F-4D97-AF65-F5344CB8AC3E}">
        <p14:creationId xmlns:p14="http://schemas.microsoft.com/office/powerpoint/2010/main" val="1643597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lstStyle/>
          <a:p>
            <a:pPr algn="ctr"/>
            <a:r>
              <a:rPr lang="pt-BR" dirty="0"/>
              <a:t>Miscelânea 200</a:t>
            </a:r>
          </a:p>
        </p:txBody>
      </p:sp>
      <p:sp>
        <p:nvSpPr>
          <p:cNvPr id="4" name="Retângulo 3">
            <a:extLst>
              <a:ext uri="{FF2B5EF4-FFF2-40B4-BE49-F238E27FC236}">
                <a16:creationId xmlns:a16="http://schemas.microsoft.com/office/drawing/2014/main" id="{E62B65A9-63F2-CE46-AB4A-DBF05F9EA381}"/>
              </a:ext>
            </a:extLst>
          </p:cNvPr>
          <p:cNvSpPr/>
          <p:nvPr/>
        </p:nvSpPr>
        <p:spPr>
          <a:xfrm>
            <a:off x="42102" y="903095"/>
            <a:ext cx="11425269" cy="4467057"/>
          </a:xfrm>
          <a:prstGeom prst="rect">
            <a:avLst/>
          </a:prstGeom>
        </p:spPr>
        <p:txBody>
          <a:bodyPr wrap="square">
            <a:spAutoFit/>
          </a:bodyPr>
          <a:lstStyle/>
          <a:p>
            <a:pPr>
              <a:lnSpc>
                <a:spcPct val="150000"/>
              </a:lnSpc>
            </a:pPr>
            <a:r>
              <a:rPr lang="pt-BR" sz="2400" dirty="0"/>
              <a:t>Sobre a elevação do segmento ST durante o teste ergométrico, qual a afirmativa verdadeira?</a:t>
            </a:r>
          </a:p>
          <a:p>
            <a:pPr>
              <a:lnSpc>
                <a:spcPct val="150000"/>
              </a:lnSpc>
            </a:pPr>
            <a:endParaRPr lang="en-US" sz="2400" dirty="0"/>
          </a:p>
          <a:p>
            <a:pPr marL="457189" indent="-457189">
              <a:lnSpc>
                <a:spcPct val="150000"/>
              </a:lnSpc>
              <a:buFont typeface="+mj-lt"/>
              <a:buAutoNum type="alphaLcParenR"/>
            </a:pPr>
            <a:r>
              <a:rPr lang="x-none" sz="2400"/>
              <a:t>É achado comum em pacientes com doença coronariana crônica.</a:t>
            </a:r>
            <a:endParaRPr lang="pt-BR" sz="2400" dirty="0"/>
          </a:p>
          <a:p>
            <a:pPr marL="457189" indent="-457189">
              <a:lnSpc>
                <a:spcPct val="150000"/>
              </a:lnSpc>
              <a:buFont typeface="+mj-lt"/>
              <a:buAutoNum type="alphaLcParenR"/>
            </a:pPr>
            <a:r>
              <a:rPr lang="x-none" sz="2400"/>
              <a:t>Quando ocorre em derivações que contém onda Q patológica, significa isquemia grave.</a:t>
            </a:r>
          </a:p>
          <a:p>
            <a:pPr marL="457189" indent="-457189">
              <a:lnSpc>
                <a:spcPct val="150000"/>
              </a:lnSpc>
              <a:buFont typeface="+mj-lt"/>
              <a:buAutoNum type="alphaLcParenR"/>
            </a:pPr>
            <a:r>
              <a:rPr lang="pt-BR" sz="2400" dirty="0">
                <a:solidFill>
                  <a:srgbClr val="FF0000"/>
                </a:solidFill>
              </a:rPr>
              <a:t>As derivações com este achado localizam anatomicamente a região isquêmica.</a:t>
            </a:r>
          </a:p>
          <a:p>
            <a:pPr marL="457189" indent="-457189">
              <a:lnSpc>
                <a:spcPct val="150000"/>
              </a:lnSpc>
              <a:buFont typeface="+mj-lt"/>
              <a:buAutoNum type="alphaLcParenR"/>
            </a:pPr>
            <a:r>
              <a:rPr lang="pt-BR" sz="2400" dirty="0"/>
              <a:t>Quando ocorre em derivações sem onda </a:t>
            </a:r>
            <a:r>
              <a:rPr lang="pt-BR" sz="2400" dirty="0" err="1"/>
              <a:t>Q</a:t>
            </a:r>
            <a:r>
              <a:rPr lang="pt-BR" sz="2400" dirty="0"/>
              <a:t> patológica, podem representar espasmo coronariano ou aneurisma de ventrículo esquerdo.</a:t>
            </a:r>
            <a:endParaRPr lang="en-US" sz="2400" dirty="0"/>
          </a:p>
        </p:txBody>
      </p:sp>
    </p:spTree>
    <p:extLst>
      <p:ext uri="{BB962C8B-B14F-4D97-AF65-F5344CB8AC3E}">
        <p14:creationId xmlns:p14="http://schemas.microsoft.com/office/powerpoint/2010/main" val="916267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lstStyle/>
          <a:p>
            <a:pPr algn="ctr"/>
            <a:r>
              <a:rPr lang="pt-BR" dirty="0"/>
              <a:t>Miscelânea 200</a:t>
            </a:r>
          </a:p>
        </p:txBody>
      </p:sp>
      <p:pic>
        <p:nvPicPr>
          <p:cNvPr id="4" name="Picture 4" descr="2017-05-01 09.43.03 pm.png">
            <a:extLst>
              <a:ext uri="{FF2B5EF4-FFF2-40B4-BE49-F238E27FC236}">
                <a16:creationId xmlns:a16="http://schemas.microsoft.com/office/drawing/2014/main" id="{7472EB03-B6D5-6942-85C0-B5672A8EC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88" y="1117991"/>
            <a:ext cx="10895841" cy="4622019"/>
          </a:xfrm>
          <a:prstGeom prst="rect">
            <a:avLst/>
          </a:prstGeom>
        </p:spPr>
      </p:pic>
      <p:sp>
        <p:nvSpPr>
          <p:cNvPr id="5" name="Retângulo 4">
            <a:extLst>
              <a:ext uri="{FF2B5EF4-FFF2-40B4-BE49-F238E27FC236}">
                <a16:creationId xmlns:a16="http://schemas.microsoft.com/office/drawing/2014/main" id="{F901832D-CF6C-724E-BFE6-BC0AE1C49801}"/>
              </a:ext>
            </a:extLst>
          </p:cNvPr>
          <p:cNvSpPr/>
          <p:nvPr/>
        </p:nvSpPr>
        <p:spPr>
          <a:xfrm>
            <a:off x="5851707" y="6052784"/>
            <a:ext cx="4472828" cy="461665"/>
          </a:xfrm>
          <a:prstGeom prst="rect">
            <a:avLst/>
          </a:prstGeom>
        </p:spPr>
        <p:txBody>
          <a:bodyPr wrap="none">
            <a:spAutoFit/>
          </a:bodyPr>
          <a:lstStyle/>
          <a:p>
            <a:r>
              <a:rPr lang="en-US" sz="2400" dirty="0" err="1"/>
              <a:t>Braunwald’s</a:t>
            </a:r>
            <a:r>
              <a:rPr lang="en-US" sz="2400" dirty="0"/>
              <a:t> Heart Disease </a:t>
            </a:r>
            <a:r>
              <a:rPr lang="mr-IN" sz="2400" dirty="0"/>
              <a:t>–</a:t>
            </a:r>
            <a:r>
              <a:rPr lang="en-US" sz="2400" dirty="0"/>
              <a:t> 10 Ed</a:t>
            </a:r>
            <a:endParaRPr lang="pt-BR" sz="2400" dirty="0"/>
          </a:p>
        </p:txBody>
      </p:sp>
      <p:cxnSp>
        <p:nvCxnSpPr>
          <p:cNvPr id="7" name="Conector Reto 6">
            <a:extLst>
              <a:ext uri="{FF2B5EF4-FFF2-40B4-BE49-F238E27FC236}">
                <a16:creationId xmlns:a16="http://schemas.microsoft.com/office/drawing/2014/main" id="{1D5126DE-ED27-C645-A100-86B5B0153073}"/>
              </a:ext>
            </a:extLst>
          </p:cNvPr>
          <p:cNvCxnSpPr/>
          <p:nvPr/>
        </p:nvCxnSpPr>
        <p:spPr>
          <a:xfrm>
            <a:off x="7248128" y="2372883"/>
            <a:ext cx="36484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4D11D905-FC21-8149-9731-926889ECC5CA}"/>
              </a:ext>
            </a:extLst>
          </p:cNvPr>
          <p:cNvCxnSpPr>
            <a:cxnSpLocks/>
          </p:cNvCxnSpPr>
          <p:nvPr/>
        </p:nvCxnSpPr>
        <p:spPr>
          <a:xfrm>
            <a:off x="403787" y="2756925"/>
            <a:ext cx="105887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F81DF5E6-10EF-5D40-9CDA-313B61A3EF7D}"/>
              </a:ext>
            </a:extLst>
          </p:cNvPr>
          <p:cNvCxnSpPr>
            <a:cxnSpLocks/>
          </p:cNvCxnSpPr>
          <p:nvPr/>
        </p:nvCxnSpPr>
        <p:spPr>
          <a:xfrm>
            <a:off x="403787" y="3140968"/>
            <a:ext cx="99913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4737AC6C-20AB-0849-A17D-6B3F41521335}"/>
              </a:ext>
            </a:extLst>
          </p:cNvPr>
          <p:cNvCxnSpPr>
            <a:cxnSpLocks/>
          </p:cNvCxnSpPr>
          <p:nvPr/>
        </p:nvCxnSpPr>
        <p:spPr>
          <a:xfrm>
            <a:off x="403787" y="3621021"/>
            <a:ext cx="934061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125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D80C4-FBD5-3548-ADAD-EFD3E0298C79}"/>
              </a:ext>
            </a:extLst>
          </p:cNvPr>
          <p:cNvSpPr>
            <a:spLocks noGrp="1"/>
          </p:cNvSpPr>
          <p:nvPr>
            <p:ph type="title"/>
          </p:nvPr>
        </p:nvSpPr>
        <p:spPr/>
        <p:txBody>
          <a:bodyPr/>
          <a:lstStyle/>
          <a:p>
            <a:pPr algn="ctr"/>
            <a:r>
              <a:rPr lang="pt-BR" dirty="0"/>
              <a:t>Miscelânea 300</a:t>
            </a:r>
          </a:p>
        </p:txBody>
      </p:sp>
      <p:sp>
        <p:nvSpPr>
          <p:cNvPr id="4" name="Espaço Reservado para Conteúdo 3">
            <a:extLst>
              <a:ext uri="{FF2B5EF4-FFF2-40B4-BE49-F238E27FC236}">
                <a16:creationId xmlns:a16="http://schemas.microsoft.com/office/drawing/2014/main" id="{25E00016-1EFE-DC45-80B4-1809F4C95D54}"/>
              </a:ext>
            </a:extLst>
          </p:cNvPr>
          <p:cNvSpPr>
            <a:spLocks noGrp="1"/>
          </p:cNvSpPr>
          <p:nvPr>
            <p:ph idx="1"/>
          </p:nvPr>
        </p:nvSpPr>
        <p:spPr/>
        <p:txBody>
          <a:bodyPr>
            <a:normAutofit lnSpcReduction="10000"/>
          </a:bodyPr>
          <a:lstStyle/>
          <a:p>
            <a:pPr marL="0" lvl="0" indent="0">
              <a:buNone/>
            </a:pPr>
            <a:r>
              <a:rPr lang="pt-BR" dirty="0"/>
              <a:t>Qual dos casos abaixo corresponde a um paciente com HAS resistente?</a:t>
            </a:r>
          </a:p>
          <a:p>
            <a:pPr marL="0" indent="0">
              <a:buNone/>
            </a:pPr>
            <a:r>
              <a:rPr lang="pt-BR" dirty="0"/>
              <a:t> </a:t>
            </a:r>
          </a:p>
          <a:p>
            <a:pPr marL="514350" lvl="0" indent="-514350">
              <a:buFont typeface="+mj-lt"/>
              <a:buAutoNum type="alphaLcParenR"/>
            </a:pPr>
            <a:r>
              <a:rPr lang="pt-BR" dirty="0"/>
              <a:t>PA controlada com uso de 3 anti-hipertensivos, sendo um deles um diurético.</a:t>
            </a:r>
          </a:p>
          <a:p>
            <a:pPr marL="514350" lvl="0" indent="-514350">
              <a:buFont typeface="+mj-lt"/>
              <a:buAutoNum type="alphaLcParenR"/>
            </a:pPr>
            <a:r>
              <a:rPr lang="pt-BR" dirty="0"/>
              <a:t>PA controlada com uso de 2 anti-hipertensivos, sendo um deles um IECA.</a:t>
            </a:r>
          </a:p>
          <a:p>
            <a:pPr marL="514350" lvl="0" indent="-514350">
              <a:buFont typeface="+mj-lt"/>
              <a:buAutoNum type="alphaLcParenR"/>
            </a:pPr>
            <a:r>
              <a:rPr lang="pt-BR" dirty="0">
                <a:solidFill>
                  <a:srgbClr val="FF0000"/>
                </a:solidFill>
              </a:rPr>
              <a:t>PA não controlada com uso de 3 anti-hipertensivos, sendo um deles um diurético.</a:t>
            </a:r>
          </a:p>
          <a:p>
            <a:pPr marL="514350" lvl="0" indent="-514350">
              <a:buFont typeface="+mj-lt"/>
              <a:buAutoNum type="alphaLcParenR"/>
            </a:pPr>
            <a:r>
              <a:rPr lang="pt-BR" dirty="0"/>
              <a:t>PA não controlada com uso de 3 anti-hipertensivos, sendo um deles um IECA.</a:t>
            </a:r>
          </a:p>
          <a:p>
            <a:pPr marL="0" indent="0">
              <a:buNone/>
            </a:pPr>
            <a:endParaRPr lang="pt-BR" dirty="0"/>
          </a:p>
        </p:txBody>
      </p:sp>
    </p:spTree>
    <p:extLst>
      <p:ext uri="{BB962C8B-B14F-4D97-AF65-F5344CB8AC3E}">
        <p14:creationId xmlns:p14="http://schemas.microsoft.com/office/powerpoint/2010/main" val="399440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D80C4-FBD5-3548-ADAD-EFD3E0298C79}"/>
              </a:ext>
            </a:extLst>
          </p:cNvPr>
          <p:cNvSpPr>
            <a:spLocks noGrp="1"/>
          </p:cNvSpPr>
          <p:nvPr>
            <p:ph type="title"/>
          </p:nvPr>
        </p:nvSpPr>
        <p:spPr/>
        <p:txBody>
          <a:bodyPr/>
          <a:lstStyle/>
          <a:p>
            <a:pPr algn="ctr"/>
            <a:r>
              <a:rPr lang="pt-BR" dirty="0"/>
              <a:t>Miscelânea 300</a:t>
            </a:r>
          </a:p>
        </p:txBody>
      </p:sp>
      <p:sp>
        <p:nvSpPr>
          <p:cNvPr id="4" name="Espaço Reservado para Conteúdo 3">
            <a:extLst>
              <a:ext uri="{FF2B5EF4-FFF2-40B4-BE49-F238E27FC236}">
                <a16:creationId xmlns:a16="http://schemas.microsoft.com/office/drawing/2014/main" id="{25E00016-1EFE-DC45-80B4-1809F4C95D54}"/>
              </a:ext>
            </a:extLst>
          </p:cNvPr>
          <p:cNvSpPr>
            <a:spLocks noGrp="1"/>
          </p:cNvSpPr>
          <p:nvPr>
            <p:ph idx="1"/>
          </p:nvPr>
        </p:nvSpPr>
        <p:spPr/>
        <p:txBody>
          <a:bodyPr>
            <a:normAutofit/>
          </a:bodyPr>
          <a:lstStyle/>
          <a:p>
            <a:pPr marL="0" indent="0">
              <a:buNone/>
            </a:pPr>
            <a:r>
              <a:rPr lang="pt-BR" dirty="0"/>
              <a:t>Segundo a Diretriz de HAS da SBC (2020) temos que a hipertensão arterial resistente é definida como a PA de consultório não controlada apesar do uso de três ou mais anti-hipertensivos em doses adequadas, incluindo-se preferencialmente um diurético.</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6248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lstStyle/>
          <a:p>
            <a:pPr algn="ctr"/>
            <a:r>
              <a:rPr lang="pt-BR" dirty="0"/>
              <a:t>Miscelânea 400</a:t>
            </a:r>
          </a:p>
        </p:txBody>
      </p:sp>
      <p:pic>
        <p:nvPicPr>
          <p:cNvPr id="4" name="Content Placeholder 1">
            <a:extLst>
              <a:ext uri="{FF2B5EF4-FFF2-40B4-BE49-F238E27FC236}">
                <a16:creationId xmlns:a16="http://schemas.microsoft.com/office/drawing/2014/main" id="{A53CF4E9-C222-DE4C-BA2E-BB913C00A26B}"/>
              </a:ext>
            </a:extLst>
          </p:cNvPr>
          <p:cNvPicPr>
            <a:picLocks noChangeAspect="1"/>
          </p:cNvPicPr>
          <p:nvPr/>
        </p:nvPicPr>
        <p:blipFill rotWithShape="1">
          <a:blip r:embed="rId2"/>
          <a:srcRect l="-467" r="1368"/>
          <a:stretch/>
        </p:blipFill>
        <p:spPr>
          <a:xfrm rot="5400000">
            <a:off x="5119138" y="-687353"/>
            <a:ext cx="5125831" cy="9002572"/>
          </a:xfrm>
          <a:prstGeom prst="rect">
            <a:avLst/>
          </a:prstGeom>
        </p:spPr>
      </p:pic>
      <p:sp>
        <p:nvSpPr>
          <p:cNvPr id="5" name="Retângulo 4">
            <a:extLst>
              <a:ext uri="{FF2B5EF4-FFF2-40B4-BE49-F238E27FC236}">
                <a16:creationId xmlns:a16="http://schemas.microsoft.com/office/drawing/2014/main" id="{4689F81A-41F5-994E-9BD0-AF37C39F2D40}"/>
              </a:ext>
            </a:extLst>
          </p:cNvPr>
          <p:cNvSpPr/>
          <p:nvPr/>
        </p:nvSpPr>
        <p:spPr>
          <a:xfrm>
            <a:off x="-30684" y="2546707"/>
            <a:ext cx="3237435" cy="2503378"/>
          </a:xfrm>
          <a:prstGeom prst="rect">
            <a:avLst/>
          </a:prstGeom>
        </p:spPr>
        <p:txBody>
          <a:bodyPr wrap="square">
            <a:spAutoFit/>
          </a:bodyPr>
          <a:lstStyle/>
          <a:p>
            <a:pPr>
              <a:lnSpc>
                <a:spcPct val="150000"/>
              </a:lnSpc>
            </a:pPr>
            <a:r>
              <a:rPr lang="en-US" sz="2133" dirty="0" err="1"/>
              <a:t>Qual</a:t>
            </a:r>
            <a:r>
              <a:rPr lang="en-US" sz="2133" dirty="0"/>
              <a:t> o </a:t>
            </a:r>
            <a:r>
              <a:rPr lang="en-US" sz="2133" dirty="0" err="1"/>
              <a:t>melhor</a:t>
            </a:r>
            <a:r>
              <a:rPr lang="en-US" sz="2133" dirty="0"/>
              <a:t> </a:t>
            </a:r>
            <a:r>
              <a:rPr lang="en-US" sz="2133" dirty="0" err="1"/>
              <a:t>tratamento</a:t>
            </a:r>
            <a:r>
              <a:rPr lang="en-US" sz="2133" dirty="0"/>
              <a:t>:</a:t>
            </a:r>
          </a:p>
          <a:p>
            <a:pPr marL="457189" indent="-457189">
              <a:lnSpc>
                <a:spcPct val="150000"/>
              </a:lnSpc>
              <a:buFont typeface="+mj-lt"/>
              <a:buAutoNum type="alphaLcParenR"/>
            </a:pPr>
            <a:r>
              <a:rPr lang="en-US" sz="2133" dirty="0" err="1"/>
              <a:t>Amiodarona</a:t>
            </a:r>
            <a:r>
              <a:rPr lang="en-US" sz="2133" dirty="0"/>
              <a:t> </a:t>
            </a:r>
          </a:p>
          <a:p>
            <a:pPr marL="457189" indent="-457189">
              <a:lnSpc>
                <a:spcPct val="150000"/>
              </a:lnSpc>
              <a:buFont typeface="+mj-lt"/>
              <a:buAutoNum type="alphaLcParenR"/>
            </a:pPr>
            <a:r>
              <a:rPr lang="en-US" sz="2133" dirty="0" err="1"/>
              <a:t>Sulfato</a:t>
            </a:r>
            <a:r>
              <a:rPr lang="en-US" sz="2133" dirty="0"/>
              <a:t> de </a:t>
            </a:r>
            <a:r>
              <a:rPr lang="en-US" sz="2133" dirty="0" err="1"/>
              <a:t>Magnésio</a:t>
            </a:r>
            <a:r>
              <a:rPr lang="en-US" sz="2133" dirty="0"/>
              <a:t> </a:t>
            </a:r>
          </a:p>
          <a:p>
            <a:pPr marL="457189" indent="-457189">
              <a:lnSpc>
                <a:spcPct val="150000"/>
              </a:lnSpc>
              <a:buFont typeface="+mj-lt"/>
              <a:buAutoNum type="alphaLcParenR"/>
            </a:pPr>
            <a:r>
              <a:rPr lang="en-US" sz="2133" dirty="0" err="1"/>
              <a:t>Marcapasso</a:t>
            </a:r>
            <a:r>
              <a:rPr lang="en-US" sz="2133" dirty="0"/>
              <a:t> </a:t>
            </a:r>
            <a:r>
              <a:rPr lang="en-US" sz="2133" dirty="0" err="1"/>
              <a:t>provisório</a:t>
            </a:r>
            <a:endParaRPr lang="en-US" sz="2133" dirty="0"/>
          </a:p>
          <a:p>
            <a:pPr marL="457189" indent="-457189">
              <a:lnSpc>
                <a:spcPct val="150000"/>
              </a:lnSpc>
              <a:buFont typeface="+mj-lt"/>
              <a:buAutoNum type="alphaLcParenR"/>
            </a:pPr>
            <a:r>
              <a:rPr lang="en-US" sz="2133" dirty="0" err="1">
                <a:solidFill>
                  <a:srgbClr val="FF0000"/>
                </a:solidFill>
              </a:rPr>
              <a:t>Gluconato</a:t>
            </a:r>
            <a:r>
              <a:rPr lang="en-US" sz="2133" dirty="0">
                <a:solidFill>
                  <a:srgbClr val="FF0000"/>
                </a:solidFill>
              </a:rPr>
              <a:t> de </a:t>
            </a:r>
            <a:r>
              <a:rPr lang="en-US" sz="2133" dirty="0" err="1">
                <a:solidFill>
                  <a:srgbClr val="FF0000"/>
                </a:solidFill>
              </a:rPr>
              <a:t>Cálcio</a:t>
            </a:r>
            <a:endParaRPr lang="en-US" sz="2133" dirty="0">
              <a:solidFill>
                <a:srgbClr val="FF0000"/>
              </a:solidFill>
            </a:endParaRPr>
          </a:p>
        </p:txBody>
      </p:sp>
    </p:spTree>
    <p:extLst>
      <p:ext uri="{BB962C8B-B14F-4D97-AF65-F5344CB8AC3E}">
        <p14:creationId xmlns:p14="http://schemas.microsoft.com/office/powerpoint/2010/main" val="2058200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m 8">
            <a:extLst>
              <a:ext uri="{FF2B5EF4-FFF2-40B4-BE49-F238E27FC236}">
                <a16:creationId xmlns:a16="http://schemas.microsoft.com/office/drawing/2014/main" id="{F5F1EEC7-E098-494A-9956-14E3B2AEFBD1}"/>
              </a:ext>
            </a:extLst>
          </p:cNvPr>
          <p:cNvPicPr>
            <a:picLocks noChangeAspect="1"/>
          </p:cNvPicPr>
          <p:nvPr/>
        </p:nvPicPr>
        <p:blipFill>
          <a:blip r:embed="rId2"/>
          <a:stretch>
            <a:fillRect/>
          </a:stretch>
        </p:blipFill>
        <p:spPr>
          <a:xfrm>
            <a:off x="6418263" y="639763"/>
            <a:ext cx="4814888" cy="3643313"/>
          </a:xfrm>
          <a:prstGeom prst="rect">
            <a:avLst/>
          </a:prstGeom>
        </p:spPr>
      </p:pic>
      <p:pic>
        <p:nvPicPr>
          <p:cNvPr id="5" name="Espaço Reservado para Conteúdo 3">
            <a:extLst>
              <a:ext uri="{FF2B5EF4-FFF2-40B4-BE49-F238E27FC236}">
                <a16:creationId xmlns:a16="http://schemas.microsoft.com/office/drawing/2014/main" id="{62923E78-8619-4140-BD39-99702F313245}"/>
              </a:ext>
            </a:extLst>
          </p:cNvPr>
          <p:cNvPicPr>
            <a:picLocks noGrp="1" noChangeAspect="1"/>
          </p:cNvPicPr>
          <p:nvPr>
            <p:ph idx="1"/>
          </p:nvPr>
        </p:nvPicPr>
        <p:blipFill>
          <a:blip r:embed="rId3"/>
          <a:stretch>
            <a:fillRect/>
          </a:stretch>
        </p:blipFill>
        <p:spPr>
          <a:xfrm>
            <a:off x="6418263" y="4352925"/>
            <a:ext cx="4814888" cy="1866900"/>
          </a:xfrm>
          <a:prstGeom prst="rect">
            <a:avLst/>
          </a:prstGeom>
        </p:spPr>
      </p:pic>
      <p:sp>
        <p:nvSpPr>
          <p:cNvPr id="2" name="Título 1">
            <a:extLst>
              <a:ext uri="{FF2B5EF4-FFF2-40B4-BE49-F238E27FC236}">
                <a16:creationId xmlns:a16="http://schemas.microsoft.com/office/drawing/2014/main" id="{C1CCD366-97A4-F04E-8F4F-F9EB42A28102}"/>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Doença Arterial Coronariana 200</a:t>
            </a:r>
          </a:p>
        </p:txBody>
      </p:sp>
    </p:spTree>
    <p:extLst>
      <p:ext uri="{BB962C8B-B14F-4D97-AF65-F5344CB8AC3E}">
        <p14:creationId xmlns:p14="http://schemas.microsoft.com/office/powerpoint/2010/main" val="982967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6CECC-0C49-DD4E-B326-8911B2D6BDD8}"/>
              </a:ext>
            </a:extLst>
          </p:cNvPr>
          <p:cNvSpPr>
            <a:spLocks noGrp="1"/>
          </p:cNvSpPr>
          <p:nvPr>
            <p:ph type="title"/>
          </p:nvPr>
        </p:nvSpPr>
        <p:spPr>
          <a:xfrm>
            <a:off x="815413" y="13381"/>
            <a:ext cx="10972800" cy="1143000"/>
          </a:xfrm>
        </p:spPr>
        <p:txBody>
          <a:bodyPr/>
          <a:lstStyle/>
          <a:p>
            <a:pPr algn="ctr"/>
            <a:r>
              <a:rPr lang="pt-BR" dirty="0"/>
              <a:t>Miscelânea 400</a:t>
            </a:r>
          </a:p>
        </p:txBody>
      </p:sp>
      <p:pic>
        <p:nvPicPr>
          <p:cNvPr id="4" name="Content Placeholder 3">
            <a:extLst>
              <a:ext uri="{FF2B5EF4-FFF2-40B4-BE49-F238E27FC236}">
                <a16:creationId xmlns:a16="http://schemas.microsoft.com/office/drawing/2014/main" id="{560DBE8C-1A76-7F4C-BE05-83B728CD3D84}"/>
              </a:ext>
            </a:extLst>
          </p:cNvPr>
          <p:cNvPicPr>
            <a:picLocks noChangeAspect="1"/>
          </p:cNvPicPr>
          <p:nvPr/>
        </p:nvPicPr>
        <p:blipFill rotWithShape="1">
          <a:blip r:embed="rId2"/>
          <a:srcRect l="9252" t="3961" r="1182" b="2376"/>
          <a:stretch/>
        </p:blipFill>
        <p:spPr>
          <a:xfrm rot="16200000">
            <a:off x="3704717" y="-607315"/>
            <a:ext cx="4831249" cy="8045868"/>
          </a:xfrm>
          <a:prstGeom prst="rect">
            <a:avLst/>
          </a:prstGeom>
        </p:spPr>
      </p:pic>
      <p:sp>
        <p:nvSpPr>
          <p:cNvPr id="5" name="Retângulo 4">
            <a:extLst>
              <a:ext uri="{FF2B5EF4-FFF2-40B4-BE49-F238E27FC236}">
                <a16:creationId xmlns:a16="http://schemas.microsoft.com/office/drawing/2014/main" id="{B44ADFAB-86D1-5A47-8DC1-B5695492098F}"/>
              </a:ext>
            </a:extLst>
          </p:cNvPr>
          <p:cNvSpPr/>
          <p:nvPr/>
        </p:nvSpPr>
        <p:spPr>
          <a:xfrm>
            <a:off x="1597291" y="6075390"/>
            <a:ext cx="9409045" cy="461665"/>
          </a:xfrm>
          <a:prstGeom prst="rect">
            <a:avLst/>
          </a:prstGeom>
        </p:spPr>
        <p:txBody>
          <a:bodyPr wrap="square">
            <a:spAutoFit/>
          </a:bodyPr>
          <a:lstStyle/>
          <a:p>
            <a:r>
              <a:rPr lang="en-US" sz="2400" dirty="0"/>
              <a:t>ECG </a:t>
            </a:r>
            <a:r>
              <a:rPr lang="en-US" sz="2400" dirty="0" err="1"/>
              <a:t>após</a:t>
            </a:r>
            <a:r>
              <a:rPr lang="en-US" sz="2400" dirty="0"/>
              <a:t> </a:t>
            </a:r>
            <a:r>
              <a:rPr lang="en-US" sz="2400" dirty="0" err="1"/>
              <a:t>hemodiálise</a:t>
            </a:r>
            <a:r>
              <a:rPr lang="en-US" sz="2400" dirty="0"/>
              <a:t> com K</a:t>
            </a:r>
            <a:r>
              <a:rPr lang="en-US" sz="2400" baseline="30000" dirty="0"/>
              <a:t>+</a:t>
            </a:r>
            <a:r>
              <a:rPr lang="en-US" sz="2400" dirty="0"/>
              <a:t> </a:t>
            </a:r>
            <a:r>
              <a:rPr lang="en-US" sz="2400" dirty="0" err="1"/>
              <a:t>pré</a:t>
            </a:r>
            <a:r>
              <a:rPr lang="en-US" sz="2400" dirty="0"/>
              <a:t>-HD de 9,7mg/dl e agora 5,5mg/dl.</a:t>
            </a:r>
          </a:p>
        </p:txBody>
      </p:sp>
    </p:spTree>
    <p:extLst>
      <p:ext uri="{BB962C8B-B14F-4D97-AF65-F5344CB8AC3E}">
        <p14:creationId xmlns:p14="http://schemas.microsoft.com/office/powerpoint/2010/main" val="2323775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92D77131-D5B9-4D4E-95A1-0F2C85041665}"/>
              </a:ext>
            </a:extLst>
          </p:cNvPr>
          <p:cNvSpPr/>
          <p:nvPr/>
        </p:nvSpPr>
        <p:spPr>
          <a:xfrm>
            <a:off x="5663952" y="1010346"/>
            <a:ext cx="1152128" cy="4098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3">
            <a:extLst>
              <a:ext uri="{FF2B5EF4-FFF2-40B4-BE49-F238E27FC236}">
                <a16:creationId xmlns:a16="http://schemas.microsoft.com/office/drawing/2014/main" id="{585934C5-E607-9546-86ED-572A5A4CDA8C}"/>
              </a:ext>
            </a:extLst>
          </p:cNvPr>
          <p:cNvSpPr/>
          <p:nvPr/>
        </p:nvSpPr>
        <p:spPr>
          <a:xfrm>
            <a:off x="1919536" y="1227801"/>
            <a:ext cx="7704856" cy="923330"/>
          </a:xfrm>
          <a:prstGeom prst="rect">
            <a:avLst/>
          </a:prstGeom>
        </p:spPr>
        <p:txBody>
          <a:bodyPr wrap="square">
            <a:spAutoFit/>
          </a:bodyPr>
          <a:lstStyle/>
          <a:p>
            <a:r>
              <a:rPr lang="pt-BR" b="1" i="1" dirty="0"/>
              <a:t>A figura abaixo mostra as curvas de sobrevida de acordo com a abordagem terapêutica na dissecção aórtica tipo B. As curvas A, </a:t>
            </a:r>
            <a:r>
              <a:rPr lang="pt-BR" b="1" i="1" dirty="0" err="1"/>
              <a:t>B</a:t>
            </a:r>
            <a:r>
              <a:rPr lang="pt-BR" b="1" i="1" dirty="0"/>
              <a:t> e C, indicam, respectivamente, as abordagens:</a:t>
            </a:r>
          </a:p>
        </p:txBody>
      </p:sp>
      <p:sp>
        <p:nvSpPr>
          <p:cNvPr id="8" name="Retângulo 7">
            <a:extLst>
              <a:ext uri="{FF2B5EF4-FFF2-40B4-BE49-F238E27FC236}">
                <a16:creationId xmlns:a16="http://schemas.microsoft.com/office/drawing/2014/main" id="{B337C61A-FAA1-2145-8D5E-D71B2C86EC6D}"/>
              </a:ext>
            </a:extLst>
          </p:cNvPr>
          <p:cNvSpPr/>
          <p:nvPr/>
        </p:nvSpPr>
        <p:spPr>
          <a:xfrm rot="5400000">
            <a:off x="7752784" y="3291658"/>
            <a:ext cx="1152128" cy="4098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02C49E66-A161-0A47-B9EB-73648056334D}"/>
              </a:ext>
            </a:extLst>
          </p:cNvPr>
          <p:cNvSpPr/>
          <p:nvPr/>
        </p:nvSpPr>
        <p:spPr>
          <a:xfrm>
            <a:off x="1919536" y="2800726"/>
            <a:ext cx="3466504" cy="2308324"/>
          </a:xfrm>
          <a:prstGeom prst="rect">
            <a:avLst/>
          </a:prstGeom>
        </p:spPr>
        <p:txBody>
          <a:bodyPr wrap="square">
            <a:spAutoFit/>
          </a:bodyPr>
          <a:lstStyle/>
          <a:p>
            <a:pPr marL="342900" indent="-342900">
              <a:buAutoNum type="alphaLcParenR"/>
            </a:pPr>
            <a:r>
              <a:rPr lang="pt-BR" b="1" i="1" dirty="0"/>
              <a:t>Clínica, </a:t>
            </a:r>
            <a:r>
              <a:rPr lang="pt-BR" b="1" i="1" dirty="0" err="1"/>
              <a:t>endovascular</a:t>
            </a:r>
            <a:r>
              <a:rPr lang="pt-BR" b="1" i="1" dirty="0"/>
              <a:t> e cirúrgica</a:t>
            </a:r>
          </a:p>
          <a:p>
            <a:pPr marL="342900" indent="-342900">
              <a:buAutoNum type="alphaLcParenR"/>
            </a:pPr>
            <a:r>
              <a:rPr lang="pt-BR" b="1" i="1" dirty="0"/>
              <a:t>Cirúrgica, </a:t>
            </a:r>
            <a:r>
              <a:rPr lang="pt-BR" b="1" i="1" dirty="0" err="1"/>
              <a:t>endovascular</a:t>
            </a:r>
            <a:r>
              <a:rPr lang="pt-BR" b="1" i="1" dirty="0"/>
              <a:t> e clínica</a:t>
            </a:r>
          </a:p>
          <a:p>
            <a:pPr marL="342900" indent="-342900">
              <a:buAutoNum type="alphaLcParenR"/>
            </a:pPr>
            <a:r>
              <a:rPr lang="pt-BR" b="1" i="1" dirty="0" err="1">
                <a:solidFill>
                  <a:srgbClr val="FF0000"/>
                </a:solidFill>
              </a:rPr>
              <a:t>Endovascular</a:t>
            </a:r>
            <a:r>
              <a:rPr lang="pt-BR" b="1" i="1" dirty="0">
                <a:solidFill>
                  <a:srgbClr val="FF0000"/>
                </a:solidFill>
              </a:rPr>
              <a:t>, clínica e cirúrgica</a:t>
            </a:r>
          </a:p>
          <a:p>
            <a:pPr marL="342900" indent="-342900">
              <a:buAutoNum type="alphaLcParenR"/>
            </a:pPr>
            <a:r>
              <a:rPr lang="pt-BR" b="1" i="1" dirty="0"/>
              <a:t>Cirúrgica, clínica e </a:t>
            </a:r>
            <a:r>
              <a:rPr lang="pt-BR" b="1" i="1" dirty="0" err="1"/>
              <a:t>endovascular</a:t>
            </a:r>
            <a:endParaRPr lang="pt-BR" dirty="0"/>
          </a:p>
        </p:txBody>
      </p:sp>
      <p:pic>
        <p:nvPicPr>
          <p:cNvPr id="9" name="Imagem 8" descr="Uma imagem contendo Gráfico de linhas&#10;&#10;Descrição gerada automaticamente">
            <a:extLst>
              <a:ext uri="{FF2B5EF4-FFF2-40B4-BE49-F238E27FC236}">
                <a16:creationId xmlns:a16="http://schemas.microsoft.com/office/drawing/2014/main" id="{262EE068-BCE8-6047-99E7-F2E9E9CD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734" y="2151131"/>
            <a:ext cx="5131349" cy="3718832"/>
          </a:xfrm>
          <a:prstGeom prst="rect">
            <a:avLst/>
          </a:prstGeom>
        </p:spPr>
      </p:pic>
      <p:sp>
        <p:nvSpPr>
          <p:cNvPr id="3" name="Título 2">
            <a:extLst>
              <a:ext uri="{FF2B5EF4-FFF2-40B4-BE49-F238E27FC236}">
                <a16:creationId xmlns:a16="http://schemas.microsoft.com/office/drawing/2014/main" id="{972E1BF1-99D2-2C45-A911-8DCEEF149D87}"/>
              </a:ext>
            </a:extLst>
          </p:cNvPr>
          <p:cNvSpPr>
            <a:spLocks noGrp="1"/>
          </p:cNvSpPr>
          <p:nvPr>
            <p:ph type="title"/>
          </p:nvPr>
        </p:nvSpPr>
        <p:spPr/>
        <p:txBody>
          <a:bodyPr/>
          <a:lstStyle/>
          <a:p>
            <a:r>
              <a:rPr lang="en-US" dirty="0" err="1"/>
              <a:t>Miscelânea</a:t>
            </a:r>
            <a:r>
              <a:rPr lang="en-US" dirty="0"/>
              <a:t> 500</a:t>
            </a:r>
            <a:endParaRPr lang="pt-BR" dirty="0"/>
          </a:p>
        </p:txBody>
      </p:sp>
    </p:spTree>
    <p:extLst>
      <p:ext uri="{BB962C8B-B14F-4D97-AF65-F5344CB8AC3E}">
        <p14:creationId xmlns:p14="http://schemas.microsoft.com/office/powerpoint/2010/main" val="958682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92D77131-D5B9-4D4E-95A1-0F2C85041665}"/>
              </a:ext>
            </a:extLst>
          </p:cNvPr>
          <p:cNvSpPr/>
          <p:nvPr/>
        </p:nvSpPr>
        <p:spPr>
          <a:xfrm>
            <a:off x="5663952" y="1010346"/>
            <a:ext cx="1152128" cy="4098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B337C61A-FAA1-2145-8D5E-D71B2C86EC6D}"/>
              </a:ext>
            </a:extLst>
          </p:cNvPr>
          <p:cNvSpPr/>
          <p:nvPr/>
        </p:nvSpPr>
        <p:spPr>
          <a:xfrm rot="5400000">
            <a:off x="7752784" y="3291658"/>
            <a:ext cx="1152128" cy="4098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Box 4">
            <a:extLst>
              <a:ext uri="{FF2B5EF4-FFF2-40B4-BE49-F238E27FC236}">
                <a16:creationId xmlns:a16="http://schemas.microsoft.com/office/drawing/2014/main" id="{DA442BAC-29B7-4D40-A211-50F4188E006D}"/>
              </a:ext>
            </a:extLst>
          </p:cNvPr>
          <p:cNvSpPr txBox="1"/>
          <p:nvPr/>
        </p:nvSpPr>
        <p:spPr>
          <a:xfrm>
            <a:off x="7104112" y="6309320"/>
            <a:ext cx="3354636" cy="369332"/>
          </a:xfrm>
          <a:prstGeom prst="rect">
            <a:avLst/>
          </a:prstGeom>
          <a:noFill/>
        </p:spPr>
        <p:txBody>
          <a:bodyPr wrap="none" rtlCol="0">
            <a:spAutoFit/>
          </a:bodyPr>
          <a:lstStyle/>
          <a:p>
            <a:r>
              <a:rPr lang="en-US" dirty="0" err="1"/>
              <a:t>Braunwald’s</a:t>
            </a:r>
            <a:r>
              <a:rPr lang="en-US" dirty="0"/>
              <a:t> Heart Disease, 11 Ed.</a:t>
            </a:r>
          </a:p>
        </p:txBody>
      </p:sp>
      <p:sp>
        <p:nvSpPr>
          <p:cNvPr id="3" name="Retângulo 2">
            <a:extLst>
              <a:ext uri="{FF2B5EF4-FFF2-40B4-BE49-F238E27FC236}">
                <a16:creationId xmlns:a16="http://schemas.microsoft.com/office/drawing/2014/main" id="{BAA74708-F53D-6345-8B16-5081EEE0DF87}"/>
              </a:ext>
            </a:extLst>
          </p:cNvPr>
          <p:cNvSpPr/>
          <p:nvPr/>
        </p:nvSpPr>
        <p:spPr>
          <a:xfrm>
            <a:off x="495300" y="1323340"/>
            <a:ext cx="9963448" cy="4524315"/>
          </a:xfrm>
          <a:prstGeom prst="rect">
            <a:avLst/>
          </a:prstGeom>
        </p:spPr>
        <p:txBody>
          <a:bodyPr wrap="square">
            <a:spAutoFit/>
          </a:bodyPr>
          <a:lstStyle/>
          <a:p>
            <a:r>
              <a:rPr lang="pt-BR" sz="2400" i="1" dirty="0">
                <a:latin typeface="FrutigerLTStd"/>
              </a:rPr>
              <a:t>O tratamento baseia-se na história da doença (figura).</a:t>
            </a:r>
          </a:p>
          <a:p>
            <a:endParaRPr lang="pt-BR" sz="2400" i="1" dirty="0">
              <a:latin typeface="FrutigerLTStd"/>
            </a:endParaRPr>
          </a:p>
          <a:p>
            <a:r>
              <a:rPr lang="pt-BR" sz="2400" i="1" dirty="0">
                <a:latin typeface="FrutigerLTStd"/>
              </a:rPr>
              <a:t>Dissecção aórtica Tipo </a:t>
            </a:r>
            <a:r>
              <a:rPr lang="pt-BR" sz="2400" i="1" dirty="0" err="1">
                <a:latin typeface="FrutigerLTStd"/>
              </a:rPr>
              <a:t>B</a:t>
            </a:r>
            <a:endParaRPr lang="pt-BR" sz="2400" i="1" dirty="0">
              <a:latin typeface="FrutigerLTStd"/>
            </a:endParaRPr>
          </a:p>
          <a:p>
            <a:endParaRPr lang="pt-BR" sz="2400" i="1" dirty="0">
              <a:latin typeface="FrutigerLTStd"/>
            </a:endParaRPr>
          </a:p>
          <a:p>
            <a:r>
              <a:rPr lang="pt-PT" sz="2400" dirty="0"/>
              <a:t>Dissecção da Aorta Tipo B. O tratamento de pacientes com dissecções aórticas tipo B está evoluindo com o aumento do uso de dispositivos </a:t>
            </a:r>
            <a:r>
              <a:rPr lang="pt-PT" sz="2400" dirty="0" err="1"/>
              <a:t>endovasculares</a:t>
            </a:r>
            <a:r>
              <a:rPr lang="pt-PT" sz="2400" dirty="0"/>
              <a:t>. Devido às altas taxas de mortalidade associadas à OSR, pacientes estáveis ​​com dissecção tipo B não complicada geralmente recebem tratamento não cirúrgico. Pacientes com dissecção aórtica tipo B complicada secundária a </a:t>
            </a:r>
            <a:r>
              <a:rPr lang="pt-PT" sz="2400" dirty="0" err="1"/>
              <a:t>ruptura</a:t>
            </a:r>
            <a:r>
              <a:rPr lang="pt-PT" sz="2400" dirty="0"/>
              <a:t> aórtica, dor intratável, aumento aneurismático ou isquemia de órgão-alvo como resultado de envolvimento de vasos do ramo aórtico devem receber TEVAR, o que acarreta menor morbidade e mortalidade do que OSR.</a:t>
            </a:r>
            <a:r>
              <a:rPr lang="pt-BR" sz="2400" dirty="0">
                <a:latin typeface="FrutigerLTStd"/>
              </a:rPr>
              <a:t> </a:t>
            </a:r>
            <a:endParaRPr lang="pt-BR" sz="2400" dirty="0"/>
          </a:p>
        </p:txBody>
      </p:sp>
      <p:sp>
        <p:nvSpPr>
          <p:cNvPr id="4" name="Título 3">
            <a:extLst>
              <a:ext uri="{FF2B5EF4-FFF2-40B4-BE49-F238E27FC236}">
                <a16:creationId xmlns:a16="http://schemas.microsoft.com/office/drawing/2014/main" id="{9D348D50-C568-9344-95D0-4708DBFDCD82}"/>
              </a:ext>
            </a:extLst>
          </p:cNvPr>
          <p:cNvSpPr>
            <a:spLocks noGrp="1"/>
          </p:cNvSpPr>
          <p:nvPr>
            <p:ph type="title"/>
          </p:nvPr>
        </p:nvSpPr>
        <p:spPr/>
        <p:txBody>
          <a:bodyPr/>
          <a:lstStyle/>
          <a:p>
            <a:r>
              <a:rPr lang="en-US" dirty="0" err="1"/>
              <a:t>Miscelânea</a:t>
            </a:r>
            <a:r>
              <a:rPr lang="en-US" dirty="0"/>
              <a:t> 500</a:t>
            </a:r>
            <a:endParaRPr lang="pt-BR" dirty="0"/>
          </a:p>
        </p:txBody>
      </p:sp>
    </p:spTree>
    <p:extLst>
      <p:ext uri="{BB962C8B-B14F-4D97-AF65-F5344CB8AC3E}">
        <p14:creationId xmlns:p14="http://schemas.microsoft.com/office/powerpoint/2010/main" val="662445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CCD366-97A4-F04E-8F4F-F9EB42A28102}"/>
              </a:ext>
            </a:extLst>
          </p:cNvPr>
          <p:cNvSpPr>
            <a:spLocks noGrp="1"/>
          </p:cNvSpPr>
          <p:nvPr>
            <p:ph type="title"/>
          </p:nvPr>
        </p:nvSpPr>
        <p:spPr/>
        <p:txBody>
          <a:bodyPr/>
          <a:lstStyle/>
          <a:p>
            <a:pPr algn="ctr"/>
            <a:r>
              <a:rPr lang="pt-BR" dirty="0"/>
              <a:t>Doença Arterial Coronariana 300</a:t>
            </a:r>
          </a:p>
        </p:txBody>
      </p:sp>
      <p:sp>
        <p:nvSpPr>
          <p:cNvPr id="3" name="Espaço Reservado para Conteúdo 2">
            <a:extLst>
              <a:ext uri="{FF2B5EF4-FFF2-40B4-BE49-F238E27FC236}">
                <a16:creationId xmlns:a16="http://schemas.microsoft.com/office/drawing/2014/main" id="{7FDD0D55-9ECF-7C4D-8213-56730B9BF464}"/>
              </a:ext>
            </a:extLst>
          </p:cNvPr>
          <p:cNvSpPr>
            <a:spLocks noGrp="1"/>
          </p:cNvSpPr>
          <p:nvPr>
            <p:ph idx="1"/>
          </p:nvPr>
        </p:nvSpPr>
        <p:spPr/>
        <p:txBody>
          <a:bodyPr>
            <a:normAutofit lnSpcReduction="10000"/>
          </a:bodyPr>
          <a:lstStyle/>
          <a:p>
            <a:pPr indent="0">
              <a:lnSpc>
                <a:spcPct val="107000"/>
              </a:lnSpc>
              <a:spcAft>
                <a:spcPts val="0"/>
              </a:spcAft>
              <a:buNone/>
            </a:pPr>
            <a:r>
              <a:rPr lang="pt-BR" dirty="0">
                <a:latin typeface="Calibri" panose="020F0502020204030204" pitchFamily="34" charset="0"/>
                <a:ea typeface="Calibri" panose="020F0502020204030204" pitchFamily="34" charset="0"/>
                <a:cs typeface="Times New Roman" panose="02020603050405020304" pitchFamily="18" charset="0"/>
              </a:rPr>
              <a:t>Sobre o </a:t>
            </a:r>
            <a:r>
              <a:rPr lang="pt-BR" dirty="0" err="1">
                <a:latin typeface="Calibri" panose="020F0502020204030204" pitchFamily="34" charset="0"/>
                <a:ea typeface="Calibri" panose="020F0502020204030204" pitchFamily="34" charset="0"/>
                <a:cs typeface="Times New Roman" panose="02020603050405020304" pitchFamily="18" charset="0"/>
              </a:rPr>
              <a:t>reinfarto</a:t>
            </a:r>
            <a:r>
              <a:rPr lang="pt-BR" dirty="0">
                <a:latin typeface="Calibri" panose="020F0502020204030204" pitchFamily="34" charset="0"/>
                <a:ea typeface="Calibri" panose="020F0502020204030204" pitchFamily="34" charset="0"/>
                <a:cs typeface="Times New Roman" panose="02020603050405020304" pitchFamily="18" charset="0"/>
              </a:rPr>
              <a:t>, assinale a incorreta: </a:t>
            </a:r>
          </a:p>
          <a:p>
            <a:pPr marL="342900" lvl="0" indent="-342900">
              <a:lnSpc>
                <a:spcPct val="107000"/>
              </a:lnSpc>
              <a:spcAft>
                <a:spcPts val="0"/>
              </a:spcAft>
              <a:buFont typeface="+mj-lt"/>
              <a:buAutoNum type="alphaUcParenR"/>
            </a:pPr>
            <a:r>
              <a:rPr lang="pt-BR" dirty="0" err="1">
                <a:latin typeface="Calibri" panose="020F0502020204030204" pitchFamily="34" charset="0"/>
                <a:ea typeface="Calibri" panose="020F0502020204030204" pitchFamily="34" charset="0"/>
                <a:cs typeface="Times New Roman" panose="02020603050405020304" pitchFamily="18" charset="0"/>
              </a:rPr>
              <a:t>Reinfarto</a:t>
            </a:r>
            <a:r>
              <a:rPr lang="pt-BR" dirty="0">
                <a:latin typeface="Calibri" panose="020F0502020204030204" pitchFamily="34" charset="0"/>
                <a:ea typeface="Calibri" panose="020F0502020204030204" pitchFamily="34" charset="0"/>
                <a:cs typeface="Times New Roman" panose="02020603050405020304" pitchFamily="18" charset="0"/>
              </a:rPr>
              <a:t> é descrito como um IAM que ocorre dentro de 28 dias do infarto incidente.</a:t>
            </a:r>
          </a:p>
          <a:p>
            <a:pPr marL="342900" lvl="0" indent="-342900">
              <a:lnSpc>
                <a:spcPct val="107000"/>
              </a:lnSpc>
              <a:spcAft>
                <a:spcPts val="0"/>
              </a:spcAft>
              <a:buFont typeface="+mj-lt"/>
              <a:buAutoNum type="alphaUcParenR"/>
            </a:pPr>
            <a:r>
              <a:rPr lang="pt-BR" dirty="0">
                <a:latin typeface="Calibri" panose="020F0502020204030204" pitchFamily="34" charset="0"/>
                <a:ea typeface="Calibri" panose="020F0502020204030204" pitchFamily="34" charset="0"/>
                <a:cs typeface="Times New Roman" panose="02020603050405020304" pitchFamily="18" charset="0"/>
              </a:rPr>
              <a:t> Se infarto ocorrer após 28 dias, é considerado recorrente.</a:t>
            </a:r>
          </a:p>
          <a:p>
            <a:pPr marL="342900" lvl="0" indent="-342900">
              <a:lnSpc>
                <a:spcPct val="107000"/>
              </a:lnSpc>
              <a:spcAft>
                <a:spcPts val="0"/>
              </a:spcAft>
              <a:buFont typeface="+mj-lt"/>
              <a:buAutoNum type="alphaUcParenR"/>
            </a:pPr>
            <a:r>
              <a:rPr lang="pt-BR" dirty="0">
                <a:solidFill>
                  <a:srgbClr val="FF0000"/>
                </a:solidFill>
                <a:latin typeface="Calibri" panose="020F0502020204030204" pitchFamily="34" charset="0"/>
                <a:ea typeface="Calibri" panose="020F0502020204030204" pitchFamily="34" charset="0"/>
                <a:cs typeface="Times New Roman" panose="02020603050405020304" pitchFamily="18" charset="0"/>
              </a:rPr>
              <a:t> Devido ao tempo maior de “</a:t>
            </a:r>
            <a:r>
              <a:rPr lang="pt-BR"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clearence”da</a:t>
            </a:r>
            <a:r>
              <a:rPr lang="pt-BR"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pt-BR"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Troponina</a:t>
            </a:r>
            <a:r>
              <a:rPr lang="pt-BR" dirty="0">
                <a:solidFill>
                  <a:srgbClr val="FF0000"/>
                </a:solidFill>
                <a:latin typeface="Calibri" panose="020F0502020204030204" pitchFamily="34" charset="0"/>
                <a:ea typeface="Calibri" panose="020F0502020204030204" pitchFamily="34" charset="0"/>
                <a:cs typeface="Times New Roman" panose="02020603050405020304" pitchFamily="18" charset="0"/>
              </a:rPr>
              <a:t>, a CK-</a:t>
            </a:r>
            <a:r>
              <a:rPr lang="pt-BR"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Mbé</a:t>
            </a:r>
            <a:r>
              <a:rPr lang="pt-BR" dirty="0">
                <a:solidFill>
                  <a:srgbClr val="FF0000"/>
                </a:solidFill>
                <a:latin typeface="Calibri" panose="020F0502020204030204" pitchFamily="34" charset="0"/>
                <a:ea typeface="Calibri" panose="020F0502020204030204" pitchFamily="34" charset="0"/>
                <a:cs typeface="Times New Roman" panose="02020603050405020304" pitchFamily="18" charset="0"/>
              </a:rPr>
              <a:t> considerada superior para estabelecer o diagnóstico</a:t>
            </a:r>
            <a:r>
              <a:rPr lang="pt-BR"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lphaUcParenR"/>
            </a:pPr>
            <a:r>
              <a:rPr lang="pt-BR" dirty="0" err="1">
                <a:latin typeface="Calibri" panose="020F0502020204030204" pitchFamily="34" charset="0"/>
                <a:ea typeface="Calibri" panose="020F0502020204030204" pitchFamily="34" charset="0"/>
                <a:cs typeface="Times New Roman" panose="02020603050405020304" pitchFamily="18" charset="0"/>
              </a:rPr>
              <a:t>Troponinas</a:t>
            </a:r>
            <a:r>
              <a:rPr lang="pt-BR" dirty="0">
                <a:latin typeface="Calibri" panose="020F0502020204030204" pitchFamily="34" charset="0"/>
                <a:ea typeface="Calibri" panose="020F0502020204030204" pitchFamily="34" charset="0"/>
                <a:cs typeface="Times New Roman" panose="02020603050405020304" pitchFamily="18" charset="0"/>
              </a:rPr>
              <a:t> devem ser obtidas sendo considerado </a:t>
            </a:r>
            <a:r>
              <a:rPr lang="pt-BR" dirty="0" err="1">
                <a:latin typeface="Calibri" panose="020F0502020204030204" pitchFamily="34" charset="0"/>
                <a:ea typeface="Calibri" panose="020F0502020204030204" pitchFamily="34" charset="0"/>
                <a:cs typeface="Times New Roman" panose="02020603050405020304" pitchFamily="18" charset="0"/>
              </a:rPr>
              <a:t>reinfarto</a:t>
            </a:r>
            <a:r>
              <a:rPr lang="pt-BR" dirty="0">
                <a:latin typeface="Calibri" panose="020F0502020204030204" pitchFamily="34" charset="0"/>
                <a:ea typeface="Calibri" panose="020F0502020204030204" pitchFamily="34" charset="0"/>
                <a:cs typeface="Times New Roman" panose="02020603050405020304" pitchFamily="18" charset="0"/>
              </a:rPr>
              <a:t> um incremento de 20% relativo entre estas medidas.</a:t>
            </a:r>
          </a:p>
          <a:p>
            <a:pPr marL="0" indent="0">
              <a:buNone/>
            </a:pPr>
            <a:endParaRPr lang="pt-BR" dirty="0"/>
          </a:p>
        </p:txBody>
      </p:sp>
    </p:spTree>
    <p:extLst>
      <p:ext uri="{BB962C8B-B14F-4D97-AF65-F5344CB8AC3E}">
        <p14:creationId xmlns:p14="http://schemas.microsoft.com/office/powerpoint/2010/main" val="121849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1CCD366-97A4-F04E-8F4F-F9EB42A28102}"/>
              </a:ext>
            </a:extLst>
          </p:cNvPr>
          <p:cNvSpPr>
            <a:spLocks noGrp="1"/>
          </p:cNvSpPr>
          <p:nvPr>
            <p:ph type="title"/>
          </p:nvPr>
        </p:nvSpPr>
        <p:spPr>
          <a:xfrm>
            <a:off x="838200" y="1641752"/>
            <a:ext cx="4391025" cy="1323439"/>
          </a:xfrm>
        </p:spPr>
        <p:txBody>
          <a:bodyPr anchor="t">
            <a:normAutofit/>
          </a:bodyPr>
          <a:lstStyle/>
          <a:p>
            <a:r>
              <a:rPr lang="pt-BR" sz="4000" dirty="0">
                <a:solidFill>
                  <a:schemeClr val="bg1"/>
                </a:solidFill>
              </a:rPr>
              <a:t>Doença Arterial Coronariana 300</a:t>
            </a:r>
          </a:p>
        </p:txBody>
      </p:sp>
      <p:sp>
        <p:nvSpPr>
          <p:cNvPr id="3" name="Espaço Reservado para Conteúdo 2">
            <a:extLst>
              <a:ext uri="{FF2B5EF4-FFF2-40B4-BE49-F238E27FC236}">
                <a16:creationId xmlns:a16="http://schemas.microsoft.com/office/drawing/2014/main" id="{7FDD0D55-9ECF-7C4D-8213-56730B9BF464}"/>
              </a:ext>
            </a:extLst>
          </p:cNvPr>
          <p:cNvSpPr>
            <a:spLocks noGrp="1"/>
          </p:cNvSpPr>
          <p:nvPr>
            <p:ph idx="1"/>
          </p:nvPr>
        </p:nvSpPr>
        <p:spPr>
          <a:xfrm>
            <a:off x="838200" y="3146400"/>
            <a:ext cx="4391025" cy="2454300"/>
          </a:xfrm>
        </p:spPr>
        <p:txBody>
          <a:bodyPr>
            <a:normAutofit/>
          </a:bodyPr>
          <a:lstStyle/>
          <a:p>
            <a:pPr marL="0" indent="0">
              <a:buNone/>
            </a:pPr>
            <a:r>
              <a:rPr lang="pt-BR" sz="2400">
                <a:solidFill>
                  <a:schemeClr val="bg1">
                    <a:alpha val="80000"/>
                  </a:schemeClr>
                </a:solidFill>
              </a:rPr>
              <a:t>CK-MB só deve ser utilizada quando Troponina ultrassensível não está disponível  (Braunwald 11th 2920/2921 digital ed.</a:t>
            </a:r>
          </a:p>
        </p:txBody>
      </p:sp>
      <p:pic>
        <p:nvPicPr>
          <p:cNvPr id="4" name="Imagem 3">
            <a:extLst>
              <a:ext uri="{FF2B5EF4-FFF2-40B4-BE49-F238E27FC236}">
                <a16:creationId xmlns:a16="http://schemas.microsoft.com/office/drawing/2014/main" id="{903E4A74-9304-9A40-B104-3492E54485F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095999" y="2294443"/>
            <a:ext cx="5260976" cy="2230089"/>
          </a:xfrm>
          <a:prstGeom prst="rect">
            <a:avLst/>
          </a:prstGeom>
          <a:noFill/>
        </p:spPr>
      </p:pic>
    </p:spTree>
    <p:extLst>
      <p:ext uri="{BB962C8B-B14F-4D97-AF65-F5344CB8AC3E}">
        <p14:creationId xmlns:p14="http://schemas.microsoft.com/office/powerpoint/2010/main" val="1068483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CCD366-97A4-F04E-8F4F-F9EB42A28102}"/>
              </a:ext>
            </a:extLst>
          </p:cNvPr>
          <p:cNvSpPr>
            <a:spLocks noGrp="1"/>
          </p:cNvSpPr>
          <p:nvPr>
            <p:ph type="title"/>
          </p:nvPr>
        </p:nvSpPr>
        <p:spPr/>
        <p:txBody>
          <a:bodyPr/>
          <a:lstStyle/>
          <a:p>
            <a:pPr algn="ctr"/>
            <a:r>
              <a:rPr lang="pt-BR" dirty="0"/>
              <a:t>Doença Arterial Coronariana 400</a:t>
            </a:r>
          </a:p>
        </p:txBody>
      </p:sp>
      <p:sp>
        <p:nvSpPr>
          <p:cNvPr id="3" name="Espaço Reservado para Conteúdo 2">
            <a:extLst>
              <a:ext uri="{FF2B5EF4-FFF2-40B4-BE49-F238E27FC236}">
                <a16:creationId xmlns:a16="http://schemas.microsoft.com/office/drawing/2014/main" id="{7FDD0D55-9ECF-7C4D-8213-56730B9BF464}"/>
              </a:ext>
            </a:extLst>
          </p:cNvPr>
          <p:cNvSpPr>
            <a:spLocks noGrp="1"/>
          </p:cNvSpPr>
          <p:nvPr>
            <p:ph idx="1"/>
          </p:nvPr>
        </p:nvSpPr>
        <p:spPr/>
        <p:txBody>
          <a:bodyPr>
            <a:normAutofit fontScale="77500" lnSpcReduction="20000"/>
          </a:bodyPr>
          <a:lstStyle/>
          <a:p>
            <a:pPr marL="0" indent="0">
              <a:buNone/>
            </a:pPr>
            <a:r>
              <a:rPr lang="pt-BR" dirty="0"/>
              <a:t>Assinale a alternativa mais em relação à terapia antitrombótica de pacientes com fibrilação atrial, que apresentaram síndrome coronariana aguda sem </a:t>
            </a:r>
            <a:r>
              <a:rPr lang="pt-BR" dirty="0" err="1"/>
              <a:t>supradesnível</a:t>
            </a:r>
            <a:r>
              <a:rPr lang="pt-BR" dirty="0"/>
              <a:t> de ST, submetidos à intervenção coronariana percutânea, que não tenham alto risco hemorrágico, nem alta complexidade coronariana: </a:t>
            </a:r>
          </a:p>
          <a:p>
            <a:pPr marL="0" indent="0">
              <a:buNone/>
            </a:pPr>
            <a:endParaRPr lang="pt-BR" dirty="0"/>
          </a:p>
          <a:p>
            <a:pPr marL="514350" indent="-514350">
              <a:buFont typeface="+mj-lt"/>
              <a:buAutoNum type="alphaLcParenR"/>
            </a:pPr>
            <a:r>
              <a:rPr lang="pt-BR" dirty="0">
                <a:solidFill>
                  <a:srgbClr val="FF0000"/>
                </a:solidFill>
              </a:rPr>
              <a:t>Terapia tríplice: NOAC + inibidor P2Y12 + Aspirina 75-100 mg por 1 semana, seguida pela terapia dupla (NOAC + inibidor P2Y12) até 1 ano e NOAC após 1 ano</a:t>
            </a:r>
          </a:p>
          <a:p>
            <a:pPr marL="514350" lvl="0" indent="-514350">
              <a:buFont typeface="+mj-lt"/>
              <a:buAutoNum type="alphaLcParenR"/>
            </a:pPr>
            <a:r>
              <a:rPr lang="pt-BR" dirty="0"/>
              <a:t>Terapia tríplice: NOAC+ inibidor P2Y12 + Aspirina 75-100 mg por 1 semana, seguida pela terapia dupla (NOAC + inibidor P2Y12) até 6 meses e NOAC após 6 meses.  </a:t>
            </a:r>
          </a:p>
          <a:p>
            <a:pPr marL="514350" lvl="0" indent="-514350">
              <a:buFont typeface="+mj-lt"/>
              <a:buAutoNum type="alphaLcParenR"/>
            </a:pPr>
            <a:r>
              <a:rPr lang="pt-BR" dirty="0"/>
              <a:t>Terapia tríplice (NOAC+ inibidor P2Y12 + Aspirina 75-100 mg) por 3 meses, seguida pela terapia dupla (NOAC + inibidor P2Y12) até 1 ano e NOAC após 1 ano. </a:t>
            </a:r>
          </a:p>
          <a:p>
            <a:pPr marL="514350" lvl="0" indent="-514350">
              <a:buFont typeface="+mj-lt"/>
              <a:buAutoNum type="alphaLcParenR"/>
            </a:pPr>
            <a:r>
              <a:rPr lang="pt-BR" dirty="0"/>
              <a:t>Terapia tríplice: NOAC+ inibidor P2Y12 + Aspirina 75-100 mg por 6 meses, seguida pela terapia dupla (NOAC + inibidor P2Y12) até 1 ano e NOAC após 1 ano. </a:t>
            </a:r>
          </a:p>
          <a:p>
            <a:pPr marL="514350" lvl="0" indent="-514350">
              <a:buFont typeface="+mj-lt"/>
              <a:buAutoNum type="alphaLcParenR"/>
            </a:pPr>
            <a:endParaRPr lang="pt-BR" dirty="0"/>
          </a:p>
          <a:p>
            <a:pPr marL="0" indent="0">
              <a:buNone/>
            </a:pPr>
            <a:endParaRPr lang="pt-BR" dirty="0"/>
          </a:p>
        </p:txBody>
      </p:sp>
    </p:spTree>
    <p:extLst>
      <p:ext uri="{BB962C8B-B14F-4D97-AF65-F5344CB8AC3E}">
        <p14:creationId xmlns:p14="http://schemas.microsoft.com/office/powerpoint/2010/main" val="1276038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12131-FF5C-5449-980F-730A96B8B3C9}"/>
              </a:ext>
            </a:extLst>
          </p:cNvPr>
          <p:cNvSpPr>
            <a:spLocks noGrp="1"/>
          </p:cNvSpPr>
          <p:nvPr>
            <p:ph type="title"/>
          </p:nvPr>
        </p:nvSpPr>
        <p:spPr/>
        <p:txBody>
          <a:bodyPr/>
          <a:lstStyle/>
          <a:p>
            <a:pPr algn="ctr"/>
            <a:r>
              <a:rPr lang="pt-BR" dirty="0"/>
              <a:t>Doença Arterial Coronariana 400</a:t>
            </a:r>
          </a:p>
        </p:txBody>
      </p:sp>
      <p:sp>
        <p:nvSpPr>
          <p:cNvPr id="3" name="Espaço Reservado para Conteúdo 2">
            <a:extLst>
              <a:ext uri="{FF2B5EF4-FFF2-40B4-BE49-F238E27FC236}">
                <a16:creationId xmlns:a16="http://schemas.microsoft.com/office/drawing/2014/main" id="{AAA16DAB-30EA-9044-B402-F9915DCA2385}"/>
              </a:ext>
            </a:extLst>
          </p:cNvPr>
          <p:cNvSpPr>
            <a:spLocks noGrp="1"/>
          </p:cNvSpPr>
          <p:nvPr>
            <p:ph idx="1"/>
          </p:nvPr>
        </p:nvSpPr>
        <p:spPr/>
        <p:txBody>
          <a:bodyPr/>
          <a:lstStyle/>
          <a:p>
            <a:pPr marL="0" indent="0">
              <a:buNone/>
            </a:pPr>
            <a:r>
              <a:rPr lang="pt-BR" dirty="0"/>
              <a:t>Letra A é a correta: a terapia padrão é: tríplice por 1 semana, dupla até 1 ano e depois de 1 ano DOAC apenas. </a:t>
            </a:r>
          </a:p>
          <a:p>
            <a:pPr marL="0" indent="0">
              <a:buNone/>
            </a:pPr>
            <a:r>
              <a:rPr lang="pt-BR" dirty="0"/>
              <a:t>No alto risco hemorrágico: tríplice por 1 semana, dupla por 6 meses e NOAC apenas após 6 meses. No alto risco isquêmico: tríplice por 3 meses, dupla até 1 ano e NOAC apenas após 1 ano.</a:t>
            </a:r>
          </a:p>
          <a:p>
            <a:pPr marL="0" indent="0">
              <a:buNone/>
            </a:pPr>
            <a:r>
              <a:rPr lang="pt-BR" dirty="0"/>
              <a:t>Tríplice por 6 meses não é recomendada.  Page 728 e </a:t>
            </a:r>
            <a:r>
              <a:rPr lang="pt-BR" dirty="0" err="1"/>
              <a:t>page</a:t>
            </a:r>
            <a:r>
              <a:rPr lang="pt-BR" dirty="0"/>
              <a:t> 729, figure 39.9</a:t>
            </a:r>
          </a:p>
          <a:p>
            <a:pPr marL="0" indent="0">
              <a:buNone/>
            </a:pPr>
            <a:r>
              <a:rPr lang="pt-BR" dirty="0"/>
              <a:t> </a:t>
            </a:r>
          </a:p>
          <a:p>
            <a:pPr marL="0" indent="0">
              <a:buNone/>
            </a:pPr>
            <a:endParaRPr lang="pt-BR" dirty="0"/>
          </a:p>
        </p:txBody>
      </p:sp>
    </p:spTree>
    <p:extLst>
      <p:ext uri="{BB962C8B-B14F-4D97-AF65-F5344CB8AC3E}">
        <p14:creationId xmlns:p14="http://schemas.microsoft.com/office/powerpoint/2010/main" val="2835103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CCD366-97A4-F04E-8F4F-F9EB42A28102}"/>
              </a:ext>
            </a:extLst>
          </p:cNvPr>
          <p:cNvSpPr>
            <a:spLocks noGrp="1"/>
          </p:cNvSpPr>
          <p:nvPr>
            <p:ph type="title"/>
          </p:nvPr>
        </p:nvSpPr>
        <p:spPr/>
        <p:txBody>
          <a:bodyPr/>
          <a:lstStyle/>
          <a:p>
            <a:pPr algn="ctr"/>
            <a:r>
              <a:rPr lang="pt-BR" dirty="0"/>
              <a:t>Doença Arterial Coronariana 500</a:t>
            </a:r>
          </a:p>
        </p:txBody>
      </p:sp>
      <p:sp>
        <p:nvSpPr>
          <p:cNvPr id="3" name="Espaço Reservado para Conteúdo 2">
            <a:extLst>
              <a:ext uri="{FF2B5EF4-FFF2-40B4-BE49-F238E27FC236}">
                <a16:creationId xmlns:a16="http://schemas.microsoft.com/office/drawing/2014/main" id="{7FDD0D55-9ECF-7C4D-8213-56730B9BF464}"/>
              </a:ext>
            </a:extLst>
          </p:cNvPr>
          <p:cNvSpPr>
            <a:spLocks noGrp="1"/>
          </p:cNvSpPr>
          <p:nvPr>
            <p:ph idx="1"/>
          </p:nvPr>
        </p:nvSpPr>
        <p:spPr/>
        <p:txBody>
          <a:bodyPr>
            <a:normAutofit fontScale="92500" lnSpcReduction="10000"/>
          </a:bodyPr>
          <a:lstStyle/>
          <a:p>
            <a:pPr marL="0" indent="0">
              <a:buNone/>
            </a:pPr>
            <a:r>
              <a:rPr lang="pt-BR" dirty="0">
                <a:solidFill>
                  <a:srgbClr val="002060"/>
                </a:solidFill>
              </a:rPr>
              <a:t>Em relação ao </a:t>
            </a:r>
            <a:r>
              <a:rPr lang="pt-BR" dirty="0" err="1">
                <a:solidFill>
                  <a:srgbClr val="002060"/>
                </a:solidFill>
              </a:rPr>
              <a:t>iFR</a:t>
            </a:r>
            <a:r>
              <a:rPr lang="pt-BR" dirty="0">
                <a:solidFill>
                  <a:srgbClr val="002060"/>
                </a:solidFill>
              </a:rPr>
              <a:t> (</a:t>
            </a:r>
            <a:r>
              <a:rPr lang="pt-BR" i="1" dirty="0" err="1">
                <a:solidFill>
                  <a:srgbClr val="002060"/>
                </a:solidFill>
              </a:rPr>
              <a:t>instantaneous</a:t>
            </a:r>
            <a:r>
              <a:rPr lang="pt-BR" i="1" dirty="0">
                <a:solidFill>
                  <a:srgbClr val="002060"/>
                </a:solidFill>
              </a:rPr>
              <a:t> </a:t>
            </a:r>
            <a:r>
              <a:rPr lang="pt-BR" i="1" dirty="0" err="1">
                <a:solidFill>
                  <a:srgbClr val="002060"/>
                </a:solidFill>
              </a:rPr>
              <a:t>wave-free</a:t>
            </a:r>
            <a:r>
              <a:rPr lang="pt-BR" i="1" dirty="0">
                <a:solidFill>
                  <a:srgbClr val="002060"/>
                </a:solidFill>
              </a:rPr>
              <a:t> </a:t>
            </a:r>
            <a:r>
              <a:rPr lang="pt-BR" i="1" dirty="0" err="1">
                <a:solidFill>
                  <a:srgbClr val="002060"/>
                </a:solidFill>
              </a:rPr>
              <a:t>ratio</a:t>
            </a:r>
            <a:r>
              <a:rPr lang="pt-BR" dirty="0">
                <a:solidFill>
                  <a:srgbClr val="002060"/>
                </a:solidFill>
              </a:rPr>
              <a:t>), assinale a alternativa incorreta:</a:t>
            </a:r>
          </a:p>
          <a:p>
            <a:pPr marL="0" indent="0">
              <a:buNone/>
            </a:pPr>
            <a:r>
              <a:rPr lang="pt-BR" dirty="0">
                <a:solidFill>
                  <a:srgbClr val="C00000"/>
                </a:solidFill>
              </a:rPr>
              <a:t>A)  O </a:t>
            </a:r>
            <a:r>
              <a:rPr lang="pt-BR" dirty="0" err="1">
                <a:solidFill>
                  <a:srgbClr val="C00000"/>
                </a:solidFill>
              </a:rPr>
              <a:t>iFR</a:t>
            </a:r>
            <a:r>
              <a:rPr lang="pt-BR" dirty="0">
                <a:solidFill>
                  <a:srgbClr val="C00000"/>
                </a:solidFill>
              </a:rPr>
              <a:t> necessita de vasodilatação arteriolar máxima induzida pela adenosina ou pelo dipiridamol</a:t>
            </a:r>
          </a:p>
          <a:p>
            <a:pPr marL="0" indent="0">
              <a:buNone/>
            </a:pPr>
            <a:r>
              <a:rPr lang="pt-BR" dirty="0" err="1">
                <a:solidFill>
                  <a:srgbClr val="002060"/>
                </a:solidFill>
              </a:rPr>
              <a:t>B</a:t>
            </a:r>
            <a:r>
              <a:rPr lang="pt-BR" dirty="0">
                <a:solidFill>
                  <a:srgbClr val="002060"/>
                </a:solidFill>
              </a:rPr>
              <a:t>) A medida da </a:t>
            </a:r>
            <a:r>
              <a:rPr lang="pt-BR" dirty="0" err="1">
                <a:solidFill>
                  <a:srgbClr val="002060"/>
                </a:solidFill>
              </a:rPr>
              <a:t>iFR</a:t>
            </a:r>
            <a:r>
              <a:rPr lang="pt-BR" dirty="0">
                <a:solidFill>
                  <a:srgbClr val="002060"/>
                </a:solidFill>
              </a:rPr>
              <a:t> baseia-se num  período diastólico  específico em que a resistência em repouso é estável.</a:t>
            </a:r>
          </a:p>
          <a:p>
            <a:pPr marL="0" indent="0">
              <a:buNone/>
            </a:pPr>
            <a:r>
              <a:rPr lang="pt-BR" dirty="0">
                <a:solidFill>
                  <a:srgbClr val="002060"/>
                </a:solidFill>
              </a:rPr>
              <a:t>C) A faixa de concordância das medidas de </a:t>
            </a:r>
            <a:r>
              <a:rPr lang="pt-BR" dirty="0" err="1">
                <a:solidFill>
                  <a:srgbClr val="002060"/>
                </a:solidFill>
              </a:rPr>
              <a:t>iFR</a:t>
            </a:r>
            <a:r>
              <a:rPr lang="pt-BR" dirty="0">
                <a:solidFill>
                  <a:srgbClr val="002060"/>
                </a:solidFill>
              </a:rPr>
              <a:t> com as de FFR é de 80% a 90%.</a:t>
            </a:r>
          </a:p>
          <a:p>
            <a:pPr marL="0" indent="0">
              <a:buNone/>
            </a:pPr>
            <a:r>
              <a:rPr lang="pt-BR" dirty="0" err="1">
                <a:solidFill>
                  <a:srgbClr val="002060"/>
                </a:solidFill>
              </a:rPr>
              <a:t>D</a:t>
            </a:r>
            <a:r>
              <a:rPr lang="pt-BR" dirty="0">
                <a:solidFill>
                  <a:srgbClr val="002060"/>
                </a:solidFill>
              </a:rPr>
              <a:t>) Estudo recente mostrou que a aplicação de </a:t>
            </a:r>
            <a:r>
              <a:rPr lang="pt-BR" dirty="0" err="1">
                <a:solidFill>
                  <a:srgbClr val="002060"/>
                </a:solidFill>
              </a:rPr>
              <a:t>iFR</a:t>
            </a:r>
            <a:r>
              <a:rPr lang="pt-BR" dirty="0">
                <a:solidFill>
                  <a:srgbClr val="002060"/>
                </a:solidFill>
              </a:rPr>
              <a:t> levou a maiores taxas de adiamento de intervenção coronariana percutânea, embora com taxas de desfechos isquêmicos semelhantes.</a:t>
            </a:r>
          </a:p>
          <a:p>
            <a:pPr marL="0" indent="0">
              <a:buNone/>
            </a:pPr>
            <a:endParaRPr lang="pt-BR" dirty="0"/>
          </a:p>
        </p:txBody>
      </p:sp>
    </p:spTree>
    <p:extLst>
      <p:ext uri="{BB962C8B-B14F-4D97-AF65-F5344CB8AC3E}">
        <p14:creationId xmlns:p14="http://schemas.microsoft.com/office/powerpoint/2010/main" val="369015169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3155</Words>
  <Application>Microsoft Macintosh PowerPoint</Application>
  <PresentationFormat>Widescreen</PresentationFormat>
  <Paragraphs>245</Paragraphs>
  <Slides>42</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42</vt:i4>
      </vt:variant>
    </vt:vector>
  </HeadingPairs>
  <TitlesOfParts>
    <vt:vector size="47" baseType="lpstr">
      <vt:lpstr>Arial</vt:lpstr>
      <vt:lpstr>Calibri</vt:lpstr>
      <vt:lpstr>Calibri Light</vt:lpstr>
      <vt:lpstr>FrutigerLTStd</vt:lpstr>
      <vt:lpstr>Tema do Office</vt:lpstr>
      <vt:lpstr>Desafio dos Residentes 2022</vt:lpstr>
      <vt:lpstr>Apresentação do PowerPoint</vt:lpstr>
      <vt:lpstr>Doença Arterial Coronariana 200</vt:lpstr>
      <vt:lpstr>Doença Arterial Coronariana 200</vt:lpstr>
      <vt:lpstr>Doença Arterial Coronariana 300</vt:lpstr>
      <vt:lpstr>Doença Arterial Coronariana 300</vt:lpstr>
      <vt:lpstr>Doença Arterial Coronariana 400</vt:lpstr>
      <vt:lpstr>Doença Arterial Coronariana 400</vt:lpstr>
      <vt:lpstr>Doença Arterial Coronariana 500</vt:lpstr>
      <vt:lpstr>Doença Arterial Coronariana 500</vt:lpstr>
      <vt:lpstr>Doença Orovalvar e Congênitas 200</vt:lpstr>
      <vt:lpstr>Doença Orovalvar e Congênitas 200</vt:lpstr>
      <vt:lpstr>Doença Orovalvar e Congênitas 300</vt:lpstr>
      <vt:lpstr>Doença Orovalvar e Congênitas 300</vt:lpstr>
      <vt:lpstr>Doença Orovalvar e Congênitas 400</vt:lpstr>
      <vt:lpstr>Doença Orovalvar e Congênitas 400</vt:lpstr>
      <vt:lpstr>Doenca orovalvar e congênitas 500 pontos</vt:lpstr>
      <vt:lpstr>Doenca orovalvar e congênitas 500 pontos</vt:lpstr>
      <vt:lpstr>Arritmia 200</vt:lpstr>
      <vt:lpstr>Arritmia 200</vt:lpstr>
      <vt:lpstr>Pergunta Surpresa 300</vt:lpstr>
      <vt:lpstr>Pergunta Surpresa 300</vt:lpstr>
      <vt:lpstr>Arritmias 400</vt:lpstr>
      <vt:lpstr>Arritmias 400</vt:lpstr>
      <vt:lpstr>Arritmias 500</vt:lpstr>
      <vt:lpstr>Arritmias 500</vt:lpstr>
      <vt:lpstr>Cardiomiopatias e IC 200</vt:lpstr>
      <vt:lpstr>Cardiomiopatias e IC 200</vt:lpstr>
      <vt:lpstr>Cardiomiopatias e IC 300</vt:lpstr>
      <vt:lpstr>Cardiomiopatias e IC 300</vt:lpstr>
      <vt:lpstr>Apresentação do PowerPoint</vt:lpstr>
      <vt:lpstr>Pergunta Surpresa! 400</vt:lpstr>
      <vt:lpstr>Cardiomiopatia e IC 500</vt:lpstr>
      <vt:lpstr>Cardiomiopatia e IC 500</vt:lpstr>
      <vt:lpstr>Miscelânea 200</vt:lpstr>
      <vt:lpstr>Miscelânea 200</vt:lpstr>
      <vt:lpstr>Miscelânea 300</vt:lpstr>
      <vt:lpstr>Miscelânea 300</vt:lpstr>
      <vt:lpstr>Miscelânea 400</vt:lpstr>
      <vt:lpstr>Miscelânea 400</vt:lpstr>
      <vt:lpstr>Miscelânea 500</vt:lpstr>
      <vt:lpstr>Miscelânea 500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Desafio dos Residentes 2022</dc:title>
  <dc:creator>Pedro Paulo Nogueres Sampaio</dc:creator>
  <cp:lastModifiedBy>Pedro Paulo Nogueres Sampaio</cp:lastModifiedBy>
  <cp:revision>7</cp:revision>
  <dcterms:created xsi:type="dcterms:W3CDTF">2022-05-09T02:47:54Z</dcterms:created>
  <dcterms:modified xsi:type="dcterms:W3CDTF">2022-05-10T18:06:01Z</dcterms:modified>
</cp:coreProperties>
</file>